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EC8F2-C350-403B-AAB5-E8209C74308B}" type="datetimeFigureOut">
              <a:rPr lang="ko-KR" altLang="en-US" smtClean="0"/>
              <a:pPr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3A3AF-4DFF-416E-BCD2-B286A42A68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571480"/>
            <a:ext cx="8572560" cy="5643602"/>
          </a:xfrm>
        </p:spPr>
        <p:txBody>
          <a:bodyPr>
            <a:normAutofit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4</a:t>
            </a:r>
            <a:r>
              <a:rPr lang="ko-KR" altLang="en-US" b="1" dirty="0" smtClean="0">
                <a:solidFill>
                  <a:schemeClr val="bg1"/>
                </a:solidFill>
              </a:rPr>
              <a:t>강 주의할 독해 요소들</a:t>
            </a: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en-US" altLang="ko-KR" sz="3100" b="1" dirty="0" smtClean="0">
                <a:solidFill>
                  <a:schemeClr val="bg1"/>
                </a:solidFill>
              </a:rPr>
              <a:t/>
            </a:r>
            <a:br>
              <a:rPr lang="en-US" altLang="ko-KR" sz="3100" b="1" dirty="0" smtClean="0">
                <a:solidFill>
                  <a:schemeClr val="bg1"/>
                </a:solidFill>
              </a:rPr>
            </a:br>
            <a:r>
              <a:rPr lang="ko-KR" altLang="en-US" sz="3100" b="1" dirty="0" err="1" smtClean="0">
                <a:solidFill>
                  <a:schemeClr val="bg1"/>
                </a:solidFill>
              </a:rPr>
              <a:t>오르비</a:t>
            </a:r>
            <a:r>
              <a:rPr lang="ko-KR" altLang="en-US" sz="3100" b="1" dirty="0" smtClean="0">
                <a:solidFill>
                  <a:schemeClr val="bg1"/>
                </a:solidFill>
              </a:rPr>
              <a:t> 강사 신성균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In came a boy in a motorized </a:t>
            </a:r>
            <a:r>
              <a:rPr lang="en-US" sz="2800" dirty="0" smtClean="0">
                <a:solidFill>
                  <a:schemeClr val="bg1"/>
                </a:solidFill>
              </a:rPr>
              <a:t>wheelchair.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No sooner had Mike gotten on the subway 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         </a:t>
            </a:r>
            <a:r>
              <a:rPr lang="en-US" sz="2800" dirty="0" smtClean="0">
                <a:solidFill>
                  <a:schemeClr val="bg1"/>
                </a:solidFill>
              </a:rPr>
              <a:t>                 </a:t>
            </a:r>
            <a:r>
              <a:rPr lang="en-US" sz="2800" dirty="0" smtClean="0">
                <a:solidFill>
                  <a:schemeClr val="bg1"/>
                </a:solidFill>
              </a:rPr>
              <a:t>than the door </a:t>
            </a:r>
            <a:r>
              <a:rPr lang="en-US" sz="2800" dirty="0" smtClean="0">
                <a:solidFill>
                  <a:schemeClr val="bg1"/>
                </a:solidFill>
              </a:rPr>
              <a:t>shut.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Not till years afterwards was he able to understand </a:t>
            </a:r>
            <a:r>
              <a:rPr lang="en-US" sz="2800" dirty="0" smtClean="0">
                <a:solidFill>
                  <a:schemeClr val="bg1"/>
                </a:solidFill>
              </a:rPr>
              <a:t>it.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Only after they are </a:t>
            </a:r>
            <a:r>
              <a:rPr lang="en-US" sz="2800" dirty="0" smtClean="0">
                <a:solidFill>
                  <a:schemeClr val="bg1"/>
                </a:solidFill>
              </a:rPr>
              <a:t>tanned </a:t>
            </a:r>
            <a:r>
              <a:rPr lang="en-US" sz="2800" dirty="0" smtClean="0">
                <a:solidFill>
                  <a:schemeClr val="bg1"/>
                </a:solidFill>
              </a:rPr>
              <a:t>can animal skins become 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      </a:t>
            </a:r>
            <a:r>
              <a:rPr lang="en-US" sz="2800" dirty="0" smtClean="0">
                <a:solidFill>
                  <a:schemeClr val="bg1"/>
                </a:solidFill>
              </a:rPr>
              <a:t>             </a:t>
            </a:r>
            <a:r>
              <a:rPr lang="en-US" sz="2800" dirty="0" smtClean="0">
                <a:solidFill>
                  <a:schemeClr val="bg1"/>
                </a:solidFill>
              </a:rPr>
              <a:t>resistant to </a:t>
            </a:r>
            <a:r>
              <a:rPr lang="en-US" sz="2800" dirty="0" smtClean="0">
                <a:solidFill>
                  <a:schemeClr val="bg1"/>
                </a:solidFill>
              </a:rPr>
              <a:t>decomposition.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So novel was the invention that we could not help pay attention to it..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Had 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known </a:t>
            </a:r>
            <a:r>
              <a:rPr lang="en-US" sz="2800" dirty="0" smtClean="0">
                <a:solidFill>
                  <a:schemeClr val="bg1"/>
                </a:solidFill>
              </a:rPr>
              <a:t>it </a:t>
            </a:r>
            <a:r>
              <a:rPr lang="en-US" sz="2800" dirty="0">
                <a:solidFill>
                  <a:schemeClr val="bg1"/>
                </a:solidFill>
              </a:rPr>
              <a:t>I </a:t>
            </a:r>
            <a:r>
              <a:rPr lang="en-US" sz="2800" dirty="0" smtClean="0">
                <a:solidFill>
                  <a:schemeClr val="bg1"/>
                </a:solidFill>
              </a:rPr>
              <a:t>would </a:t>
            </a:r>
            <a:r>
              <a:rPr lang="en-US" sz="2800" dirty="0">
                <a:solidFill>
                  <a:schemeClr val="bg1"/>
                </a:solidFill>
              </a:rPr>
              <a:t>have told it to </a:t>
            </a:r>
            <a:r>
              <a:rPr lang="en-US" sz="2800" dirty="0" smtClean="0">
                <a:solidFill>
                  <a:schemeClr val="bg1"/>
                </a:solidFill>
              </a:rPr>
              <a:t>you.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The book was banned in the US, </a:t>
            </a:r>
            <a:r>
              <a:rPr lang="en-US" sz="2800" dirty="0" smtClean="0">
                <a:solidFill>
                  <a:schemeClr val="bg1"/>
                </a:solidFill>
              </a:rPr>
              <a:t>as were two subsequent books.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 </a:t>
            </a:r>
            <a:r>
              <a:rPr lang="en-US" sz="2800" dirty="0" smtClean="0">
                <a:solidFill>
                  <a:schemeClr val="bg1"/>
                </a:solidFill>
              </a:rPr>
              <a:t>           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altLang="ko-KR" sz="2800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I know him better than do any other </a:t>
            </a:r>
            <a:r>
              <a:rPr lang="en-US" sz="2800" dirty="0" smtClean="0">
                <a:solidFill>
                  <a:schemeClr val="bg1"/>
                </a:solidFill>
              </a:rPr>
              <a:t>people.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ko-KR" altLang="en-US" sz="2800" dirty="0" smtClean="0">
                <a:solidFill>
                  <a:schemeClr val="bg1"/>
                </a:solidFill>
              </a:rPr>
              <a:t>주의</a:t>
            </a:r>
            <a:r>
              <a:rPr lang="en-US" altLang="ko-KR" sz="2800" dirty="0" smtClean="0">
                <a:solidFill>
                  <a:schemeClr val="bg1"/>
                </a:solidFill>
              </a:rPr>
              <a:t>&gt; </a:t>
            </a:r>
          </a:p>
          <a:p>
            <a:pPr algn="l"/>
            <a:r>
              <a:rPr lang="en-US" sz="2200" dirty="0">
                <a:solidFill>
                  <a:schemeClr val="bg1"/>
                </a:solidFill>
              </a:rPr>
              <a:t>Here you </a:t>
            </a:r>
            <a:r>
              <a:rPr lang="en-US" sz="2200" dirty="0" smtClean="0">
                <a:solidFill>
                  <a:schemeClr val="bg1"/>
                </a:solidFill>
              </a:rPr>
              <a:t>are</a:t>
            </a:r>
            <a:r>
              <a:rPr lang="en-US" sz="2200" dirty="0" smtClean="0">
                <a:solidFill>
                  <a:schemeClr val="bg1"/>
                </a:solidFill>
              </a:rPr>
              <a:t>.   - </a:t>
            </a:r>
            <a:r>
              <a:rPr lang="ko-KR" altLang="en-US" sz="2200" dirty="0" smtClean="0">
                <a:solidFill>
                  <a:schemeClr val="bg1"/>
                </a:solidFill>
              </a:rPr>
              <a:t>대명사 도치 안됨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endParaRPr lang="en-US" sz="2200" dirty="0" smtClean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Woman </a:t>
            </a:r>
            <a:r>
              <a:rPr lang="en-US" sz="2200" dirty="0">
                <a:solidFill>
                  <a:schemeClr val="bg1"/>
                </a:solidFill>
              </a:rPr>
              <a:t>as I am, I may be of help to </a:t>
            </a:r>
            <a:r>
              <a:rPr lang="en-US" sz="2200" dirty="0" smtClean="0">
                <a:solidFill>
                  <a:schemeClr val="bg1"/>
                </a:solidFill>
              </a:rPr>
              <a:t>you</a:t>
            </a:r>
            <a:r>
              <a:rPr lang="en-US" sz="2200" dirty="0" smtClean="0">
                <a:solidFill>
                  <a:schemeClr val="bg1"/>
                </a:solidFill>
              </a:rPr>
              <a:t>. – </a:t>
            </a:r>
            <a:r>
              <a:rPr lang="ko-KR" altLang="en-US" sz="2200" dirty="0" err="1" smtClean="0">
                <a:solidFill>
                  <a:schemeClr val="bg1"/>
                </a:solidFill>
              </a:rPr>
              <a:t>양보</a:t>
            </a:r>
            <a:r>
              <a:rPr lang="ko-KR" altLang="en-US" sz="2200" dirty="0" err="1" smtClean="0">
                <a:solidFill>
                  <a:schemeClr val="bg1"/>
                </a:solidFill>
              </a:rPr>
              <a:t>절</a:t>
            </a:r>
            <a:r>
              <a:rPr lang="ko-KR" altLang="en-US" sz="2200" dirty="0" smtClean="0">
                <a:solidFill>
                  <a:schemeClr val="bg1"/>
                </a:solidFill>
              </a:rPr>
              <a:t> </a:t>
            </a:r>
            <a:r>
              <a:rPr lang="ko-KR" altLang="en-US" sz="2200" dirty="0" smtClean="0">
                <a:solidFill>
                  <a:schemeClr val="bg1"/>
                </a:solidFill>
              </a:rPr>
              <a:t>도치 안됨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endParaRPr lang="en-US" sz="2200" dirty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What </a:t>
            </a:r>
            <a:r>
              <a:rPr lang="en-US" sz="2200" dirty="0" smtClean="0">
                <a:solidFill>
                  <a:schemeClr val="bg1"/>
                </a:solidFill>
              </a:rPr>
              <a:t>he meant I could not imagine</a:t>
            </a:r>
            <a:r>
              <a:rPr lang="en-US" sz="2200" dirty="0" smtClean="0">
                <a:solidFill>
                  <a:schemeClr val="bg1"/>
                </a:solidFill>
              </a:rPr>
              <a:t>. – </a:t>
            </a:r>
            <a:r>
              <a:rPr lang="ko-KR" altLang="en-US" sz="2200" dirty="0" smtClean="0">
                <a:solidFill>
                  <a:schemeClr val="bg1"/>
                </a:solidFill>
              </a:rPr>
              <a:t>긍정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ko-KR" altLang="en-US" sz="2200" dirty="0" smtClean="0">
                <a:solidFill>
                  <a:schemeClr val="bg1"/>
                </a:solidFill>
              </a:rPr>
              <a:t>목적어 강조 도치 안됨</a:t>
            </a:r>
            <a:r>
              <a:rPr lang="en-US" altLang="ko-KR" sz="2200" dirty="0" smtClean="0">
                <a:solidFill>
                  <a:schemeClr val="bg1"/>
                </a:solidFill>
              </a:rPr>
              <a:t>.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r>
              <a:rPr lang="ko-KR" altLang="en-US" sz="2200" dirty="0" smtClean="0">
                <a:solidFill>
                  <a:schemeClr val="bg1"/>
                </a:solidFill>
              </a:rPr>
              <a:t>예외</a:t>
            </a:r>
            <a:r>
              <a:rPr lang="en-US" altLang="ko-KR" sz="2200" dirty="0" smtClean="0">
                <a:solidFill>
                  <a:schemeClr val="bg1"/>
                </a:solidFill>
              </a:rPr>
              <a:t>) Not a word did she say all day long. </a:t>
            </a:r>
            <a:r>
              <a:rPr lang="en-US" altLang="ko-KR" sz="2200" dirty="0" smtClean="0">
                <a:solidFill>
                  <a:schemeClr val="bg1"/>
                </a:solidFill>
              </a:rPr>
              <a:t>– </a:t>
            </a:r>
            <a:r>
              <a:rPr lang="ko-KR" altLang="en-US" sz="2200" dirty="0" smtClean="0">
                <a:solidFill>
                  <a:schemeClr val="bg1"/>
                </a:solidFill>
              </a:rPr>
              <a:t>부정은 됨</a:t>
            </a:r>
            <a:r>
              <a:rPr lang="en-US" altLang="ko-KR" sz="2200" dirty="0" smtClean="0">
                <a:solidFill>
                  <a:schemeClr val="bg1"/>
                </a:solidFill>
              </a:rPr>
              <a:t>.</a:t>
            </a:r>
            <a:endParaRPr lang="en-US" altLang="ko-KR" sz="2200" dirty="0" smtClean="0">
              <a:solidFill>
                <a:schemeClr val="bg1"/>
              </a:solidFill>
            </a:endParaRPr>
          </a:p>
          <a:p>
            <a:pPr algn="l"/>
            <a:endParaRPr lang="en-US" altLang="ko-KR" sz="2200" dirty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Few places on earth can match Madagascar as an eco tourism </a:t>
            </a:r>
            <a:r>
              <a:rPr lang="en-US" sz="2200" dirty="0" smtClean="0">
                <a:solidFill>
                  <a:schemeClr val="bg1"/>
                </a:solidFill>
              </a:rPr>
              <a:t>destination – </a:t>
            </a:r>
            <a:r>
              <a:rPr lang="ko-KR" altLang="en-US" sz="2200" dirty="0" smtClean="0">
                <a:solidFill>
                  <a:schemeClr val="bg1"/>
                </a:solidFill>
              </a:rPr>
              <a:t>부정어구가 부사가 아닐 때 도치 안됨</a:t>
            </a:r>
            <a:r>
              <a:rPr lang="en-US" altLang="ko-KR" sz="2200" dirty="0" smtClean="0">
                <a:solidFill>
                  <a:schemeClr val="bg1"/>
                </a:solidFill>
              </a:rPr>
              <a:t>. </a:t>
            </a:r>
            <a:r>
              <a:rPr lang="en-US" sz="2200" dirty="0" smtClean="0">
                <a:solidFill>
                  <a:schemeClr val="bg1"/>
                </a:solidFill>
              </a:rPr>
              <a:t/>
            </a:r>
            <a:br>
              <a:rPr lang="en-US" sz="2200" dirty="0" smtClean="0">
                <a:solidFill>
                  <a:schemeClr val="bg1"/>
                </a:solidFill>
              </a:rPr>
            </a:br>
            <a:endParaRPr lang="en-US" sz="2200" dirty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Only you can use my car</a:t>
            </a:r>
            <a:r>
              <a:rPr lang="en-US" sz="2200" dirty="0" smtClean="0">
                <a:solidFill>
                  <a:schemeClr val="bg1"/>
                </a:solidFill>
              </a:rPr>
              <a:t>. – </a:t>
            </a:r>
            <a:r>
              <a:rPr lang="en-US" altLang="ko-KR" sz="2200" dirty="0" smtClean="0">
                <a:solidFill>
                  <a:schemeClr val="bg1"/>
                </a:solidFill>
              </a:rPr>
              <a:t>only</a:t>
            </a:r>
            <a:r>
              <a:rPr lang="ko-KR" altLang="en-US" sz="2200" dirty="0" smtClean="0">
                <a:solidFill>
                  <a:schemeClr val="bg1"/>
                </a:solidFill>
              </a:rPr>
              <a:t> 뒤에</a:t>
            </a:r>
            <a:r>
              <a:rPr lang="en-US" altLang="ko-KR" sz="2200" dirty="0" smtClean="0">
                <a:solidFill>
                  <a:schemeClr val="bg1"/>
                </a:solidFill>
              </a:rPr>
              <a:t> </a:t>
            </a:r>
            <a:r>
              <a:rPr lang="ko-KR" altLang="en-US" sz="2200" dirty="0" smtClean="0">
                <a:solidFill>
                  <a:schemeClr val="bg1"/>
                </a:solidFill>
              </a:rPr>
              <a:t>부사가 오지 않으면 도치 안됨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endParaRPr lang="en-US" sz="2200" dirty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Debating in the class is a good chance</a:t>
            </a:r>
            <a:r>
              <a:rPr lang="en-US" sz="2200" dirty="0" smtClean="0">
                <a:solidFill>
                  <a:schemeClr val="bg1"/>
                </a:solidFill>
              </a:rPr>
              <a:t>. – </a:t>
            </a:r>
            <a:r>
              <a:rPr lang="ko-KR" altLang="en-US" sz="2200" dirty="0" smtClean="0">
                <a:solidFill>
                  <a:schemeClr val="bg1"/>
                </a:solidFill>
              </a:rPr>
              <a:t>동명사는 도치 안됨</a:t>
            </a:r>
            <a:r>
              <a:rPr lang="en-US" altLang="ko-KR" sz="2200" dirty="0" smtClean="0">
                <a:solidFill>
                  <a:schemeClr val="bg1"/>
                </a:solidFill>
              </a:rPr>
              <a:t>. 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r>
              <a:rPr lang="en-US" sz="2200" dirty="0" smtClean="0">
                <a:solidFill>
                  <a:schemeClr val="bg1"/>
                </a:solidFill>
              </a:rPr>
              <a:t>            </a:t>
            </a:r>
            <a:r>
              <a:rPr lang="ko-KR" altLang="en-US" sz="2200" dirty="0" smtClean="0">
                <a:solidFill>
                  <a:schemeClr val="bg1"/>
                </a:solidFill>
              </a:rPr>
              <a:t>주의</a:t>
            </a:r>
            <a:r>
              <a:rPr lang="en-US" altLang="ko-KR" sz="2200" dirty="0" smtClean="0">
                <a:solidFill>
                  <a:schemeClr val="bg1"/>
                </a:solidFill>
              </a:rPr>
              <a:t>) </a:t>
            </a:r>
            <a:r>
              <a:rPr lang="en-US" sz="2200" dirty="0" smtClean="0">
                <a:solidFill>
                  <a:schemeClr val="bg1"/>
                </a:solidFill>
              </a:rPr>
              <a:t>Debating in the class are three men. </a:t>
            </a:r>
            <a:r>
              <a:rPr lang="en-US" sz="2200" dirty="0" smtClean="0">
                <a:solidFill>
                  <a:schemeClr val="bg1"/>
                </a:solidFill>
              </a:rPr>
              <a:t>– </a:t>
            </a:r>
            <a:r>
              <a:rPr lang="ko-KR" altLang="en-US" sz="2200" dirty="0" smtClean="0">
                <a:solidFill>
                  <a:schemeClr val="bg1"/>
                </a:solidFill>
              </a:rPr>
              <a:t>현재 분사 도치</a:t>
            </a:r>
            <a:endParaRPr lang="en-US" sz="2200" dirty="0" smtClean="0">
              <a:solidFill>
                <a:schemeClr val="bg1"/>
              </a:solidFill>
            </a:endParaRPr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ko-KR" alt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ko-KR" altLang="en-US" sz="2800" dirty="0" smtClean="0">
                <a:solidFill>
                  <a:schemeClr val="bg1"/>
                </a:solidFill>
              </a:rPr>
              <a:t>     </a:t>
            </a:r>
            <a:r>
              <a:rPr lang="en-US" altLang="ko-KR" sz="2800" dirty="0" smtClean="0">
                <a:solidFill>
                  <a:schemeClr val="bg1"/>
                </a:solidFill>
              </a:rPr>
              <a:t>6. ‘ – ‘ </a:t>
            </a:r>
            <a:r>
              <a:rPr lang="ko-KR" altLang="en-US" sz="2800" dirty="0" smtClean="0">
                <a:solidFill>
                  <a:schemeClr val="bg1"/>
                </a:solidFill>
              </a:rPr>
              <a:t>및 </a:t>
            </a:r>
            <a:r>
              <a:rPr lang="en-US" altLang="ko-KR" sz="2800" dirty="0" smtClean="0">
                <a:solidFill>
                  <a:schemeClr val="bg1"/>
                </a:solidFill>
              </a:rPr>
              <a:t> </a:t>
            </a:r>
            <a:r>
              <a:rPr lang="ko-KR" altLang="en-US" sz="2800" dirty="0" smtClean="0">
                <a:solidFill>
                  <a:schemeClr val="bg1"/>
                </a:solidFill>
              </a:rPr>
              <a:t>쉼표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1)  ‘ – ‘ </a:t>
            </a:r>
            <a:r>
              <a:rPr lang="ko-KR" altLang="en-US" sz="2800" dirty="0" smtClean="0">
                <a:solidFill>
                  <a:schemeClr val="bg1"/>
                </a:solidFill>
              </a:rPr>
              <a:t>의 기능 </a:t>
            </a:r>
            <a:endParaRPr lang="en-US" altLang="ko-KR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</a:t>
            </a:r>
            <a:r>
              <a:rPr lang="ko-KR" altLang="en-US" sz="2800" dirty="0" smtClean="0">
                <a:solidFill>
                  <a:schemeClr val="bg1"/>
                </a:solidFill>
              </a:rPr>
              <a:t>원래 뒷문장에 수식 지문이 앞으로 넘어온 유형들</a:t>
            </a:r>
            <a:r>
              <a:rPr lang="en-US" altLang="ko-KR" sz="2800" dirty="0" smtClean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 </a:t>
            </a:r>
            <a:r>
              <a:rPr lang="ko-KR" altLang="en-US" sz="2800" dirty="0" smtClean="0">
                <a:solidFill>
                  <a:schemeClr val="bg1"/>
                </a:solidFill>
              </a:rPr>
              <a:t>원래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ko-KR" altLang="en-US" sz="2800" dirty="0" smtClean="0">
                <a:solidFill>
                  <a:schemeClr val="bg1"/>
                </a:solidFill>
              </a:rPr>
              <a:t>구조를 살려서</a:t>
            </a:r>
            <a:r>
              <a:rPr lang="en-US" altLang="ko-KR" sz="2800" dirty="0" smtClean="0">
                <a:solidFill>
                  <a:schemeClr val="bg1"/>
                </a:solidFill>
              </a:rPr>
              <a:t>. </a:t>
            </a:r>
            <a:r>
              <a:rPr lang="ko-KR" altLang="en-US" sz="2800" dirty="0" smtClean="0">
                <a:solidFill>
                  <a:schemeClr val="bg1"/>
                </a:solidFill>
              </a:rPr>
              <a:t>정확히 </a:t>
            </a:r>
            <a:r>
              <a:rPr lang="ko-KR" altLang="en-US" sz="2800" dirty="0" err="1" smtClean="0">
                <a:solidFill>
                  <a:schemeClr val="bg1"/>
                </a:solidFill>
              </a:rPr>
              <a:t>을를</a:t>
            </a:r>
            <a:r>
              <a:rPr lang="ko-KR" altLang="en-US" sz="2800" dirty="0" smtClean="0">
                <a:solidFill>
                  <a:schemeClr val="bg1"/>
                </a:solidFill>
              </a:rPr>
              <a:t> </a:t>
            </a:r>
            <a:r>
              <a:rPr lang="en-US" altLang="ko-KR" sz="2800" dirty="0" smtClean="0">
                <a:solidFill>
                  <a:schemeClr val="bg1"/>
                </a:solidFill>
              </a:rPr>
              <a:t>, </a:t>
            </a:r>
            <a:r>
              <a:rPr lang="ko-KR" altLang="en-US" sz="2800" dirty="0" smtClean="0">
                <a:solidFill>
                  <a:schemeClr val="bg1"/>
                </a:solidFill>
              </a:rPr>
              <a:t>이가 등을 넣음</a:t>
            </a:r>
            <a:r>
              <a:rPr lang="en-US" altLang="ko-KR" sz="2800" dirty="0" smtClean="0">
                <a:solidFill>
                  <a:schemeClr val="bg1"/>
                </a:solidFill>
              </a:rPr>
              <a:t>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the country speaking English 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                  = the English- speaking country.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</a:t>
            </a:r>
            <a:r>
              <a:rPr lang="en-US" sz="2800" dirty="0" smtClean="0">
                <a:solidFill>
                  <a:schemeClr val="bg1"/>
                </a:solidFill>
              </a:rPr>
              <a:t>the culture which is stressed out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= the stressed-out culture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the country developed by wars.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            = the wars-developed country.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  </a:t>
            </a: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ko-KR" alt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00090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ko-KR" altLang="en-US" sz="5900" dirty="0" smtClean="0">
                <a:solidFill>
                  <a:schemeClr val="bg1"/>
                </a:solidFill>
              </a:rPr>
              <a:t>     </a:t>
            </a:r>
            <a:r>
              <a:rPr lang="en-US" altLang="ko-KR" sz="5900" dirty="0" smtClean="0">
                <a:solidFill>
                  <a:schemeClr val="bg1"/>
                </a:solidFill>
              </a:rPr>
              <a:t>6. </a:t>
            </a:r>
            <a:r>
              <a:rPr lang="en-US" altLang="ko-KR" sz="6000" dirty="0" smtClean="0">
                <a:solidFill>
                  <a:schemeClr val="bg1"/>
                </a:solidFill>
              </a:rPr>
              <a:t>‘ – ‘ </a:t>
            </a:r>
            <a:r>
              <a:rPr lang="ko-KR" altLang="en-US" sz="6000" dirty="0" smtClean="0">
                <a:solidFill>
                  <a:schemeClr val="bg1"/>
                </a:solidFill>
              </a:rPr>
              <a:t>및 </a:t>
            </a:r>
            <a:r>
              <a:rPr lang="en-US" altLang="ko-KR" sz="6000" dirty="0" smtClean="0">
                <a:solidFill>
                  <a:schemeClr val="bg1"/>
                </a:solidFill>
              </a:rPr>
              <a:t> </a:t>
            </a:r>
            <a:r>
              <a:rPr lang="ko-KR" altLang="en-US" sz="6000" dirty="0" smtClean="0">
                <a:solidFill>
                  <a:schemeClr val="bg1"/>
                </a:solidFill>
              </a:rPr>
              <a:t>쉼표</a:t>
            </a:r>
            <a:endParaRPr lang="en-US" altLang="ko-KR" sz="60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/>
          </a:p>
          <a:p>
            <a:pPr algn="l"/>
            <a:r>
              <a:rPr lang="en-US" sz="3600" dirty="0" smtClean="0"/>
              <a:t> </a:t>
            </a:r>
            <a:r>
              <a:rPr lang="en-US" sz="5100" dirty="0" smtClean="0">
                <a:solidFill>
                  <a:schemeClr val="bg1"/>
                </a:solidFill>
              </a:rPr>
              <a:t>2</a:t>
            </a:r>
            <a:r>
              <a:rPr lang="en-US" sz="5100" dirty="0" smtClean="0">
                <a:solidFill>
                  <a:schemeClr val="bg1"/>
                </a:solidFill>
              </a:rPr>
              <a:t>) , </a:t>
            </a:r>
            <a:r>
              <a:rPr lang="ko-KR" altLang="en-US" sz="5100" dirty="0" smtClean="0">
                <a:solidFill>
                  <a:schemeClr val="bg1"/>
                </a:solidFill>
              </a:rPr>
              <a:t>의</a:t>
            </a:r>
            <a:r>
              <a:rPr lang="en-US" sz="5100" dirty="0" smtClean="0">
                <a:solidFill>
                  <a:schemeClr val="bg1"/>
                </a:solidFill>
              </a:rPr>
              <a:t> </a:t>
            </a:r>
            <a:r>
              <a:rPr lang="ko-KR" altLang="en-US" sz="5100" dirty="0" smtClean="0">
                <a:solidFill>
                  <a:schemeClr val="bg1"/>
                </a:solidFill>
              </a:rPr>
              <a:t>기능 </a:t>
            </a:r>
            <a:endParaRPr lang="en-US" altLang="ko-KR" sz="5100" dirty="0" smtClean="0">
              <a:solidFill>
                <a:schemeClr val="bg1"/>
              </a:solidFill>
            </a:endParaRPr>
          </a:p>
          <a:p>
            <a:pPr algn="l"/>
            <a:endParaRPr lang="en-US" altLang="ko-KR" sz="5100" dirty="0" smtClean="0">
              <a:solidFill>
                <a:schemeClr val="bg1"/>
              </a:solidFill>
            </a:endParaRPr>
          </a:p>
          <a:p>
            <a:pPr algn="l"/>
            <a:r>
              <a:rPr lang="en-US" sz="5100" dirty="0" smtClean="0">
                <a:solidFill>
                  <a:schemeClr val="bg1"/>
                </a:solidFill>
              </a:rPr>
              <a:t> </a:t>
            </a:r>
            <a:r>
              <a:rPr lang="en-US" sz="5100" dirty="0" smtClean="0">
                <a:solidFill>
                  <a:schemeClr val="bg1"/>
                </a:solidFill>
              </a:rPr>
              <a:t>   1&gt; </a:t>
            </a:r>
            <a:r>
              <a:rPr lang="en-US" sz="5100" dirty="0" smtClean="0">
                <a:solidFill>
                  <a:schemeClr val="bg1"/>
                </a:solidFill>
              </a:rPr>
              <a:t>and </a:t>
            </a:r>
            <a:r>
              <a:rPr lang="ko-KR" altLang="en-US" sz="5100" dirty="0" smtClean="0">
                <a:solidFill>
                  <a:schemeClr val="bg1"/>
                </a:solidFill>
              </a:rPr>
              <a:t>의 기능 </a:t>
            </a:r>
            <a:endParaRPr lang="en-US" altLang="ko-KR" sz="5100" dirty="0" smtClean="0">
              <a:solidFill>
                <a:schemeClr val="bg1"/>
              </a:solidFill>
            </a:endParaRPr>
          </a:p>
          <a:p>
            <a:pPr algn="l"/>
            <a:r>
              <a:rPr lang="en-US" sz="5100" dirty="0" smtClean="0">
                <a:solidFill>
                  <a:schemeClr val="bg1"/>
                </a:solidFill>
              </a:rPr>
              <a:t> </a:t>
            </a:r>
            <a:r>
              <a:rPr lang="en-US" sz="5100" dirty="0" smtClean="0">
                <a:solidFill>
                  <a:schemeClr val="bg1"/>
                </a:solidFill>
              </a:rPr>
              <a:t>   - </a:t>
            </a:r>
            <a:r>
              <a:rPr lang="ko-KR" altLang="en-US" sz="5100" dirty="0" smtClean="0">
                <a:solidFill>
                  <a:schemeClr val="bg1"/>
                </a:solidFill>
              </a:rPr>
              <a:t>형용사</a:t>
            </a:r>
            <a:r>
              <a:rPr lang="en-US" altLang="ko-KR" sz="5100" dirty="0" smtClean="0">
                <a:solidFill>
                  <a:schemeClr val="bg1"/>
                </a:solidFill>
              </a:rPr>
              <a:t>, </a:t>
            </a:r>
            <a:r>
              <a:rPr lang="ko-KR" altLang="en-US" sz="5100" dirty="0" smtClean="0">
                <a:solidFill>
                  <a:schemeClr val="bg1"/>
                </a:solidFill>
              </a:rPr>
              <a:t>형용사 명사</a:t>
            </a:r>
            <a:r>
              <a:rPr lang="en-US" sz="5100" dirty="0" smtClean="0">
                <a:solidFill>
                  <a:schemeClr val="bg1"/>
                </a:solidFill>
              </a:rPr>
              <a:t>  - A , B and C (</a:t>
            </a:r>
            <a:r>
              <a:rPr lang="ko-KR" altLang="en-US" sz="5100" dirty="0" smtClean="0">
                <a:solidFill>
                  <a:schemeClr val="bg1"/>
                </a:solidFill>
              </a:rPr>
              <a:t>병렬</a:t>
            </a:r>
            <a:r>
              <a:rPr lang="en-US" altLang="ko-KR" sz="5100" dirty="0" smtClean="0">
                <a:solidFill>
                  <a:schemeClr val="bg1"/>
                </a:solidFill>
              </a:rPr>
              <a:t>)</a:t>
            </a:r>
            <a:r>
              <a:rPr lang="en-US" sz="5100" dirty="0" smtClean="0">
                <a:solidFill>
                  <a:schemeClr val="bg1"/>
                </a:solidFill>
              </a:rPr>
              <a:t> - </a:t>
            </a:r>
            <a:r>
              <a:rPr lang="ko-KR" altLang="en-US" sz="5100" dirty="0" smtClean="0">
                <a:solidFill>
                  <a:schemeClr val="bg1"/>
                </a:solidFill>
              </a:rPr>
              <a:t>간혹 </a:t>
            </a:r>
            <a:r>
              <a:rPr lang="en-US" altLang="ko-KR" sz="5100" dirty="0" smtClean="0">
                <a:solidFill>
                  <a:schemeClr val="bg1"/>
                </a:solidFill>
              </a:rPr>
              <a:t>, </a:t>
            </a:r>
            <a:r>
              <a:rPr lang="en-US" altLang="ko-KR" sz="5100" dirty="0" smtClean="0">
                <a:solidFill>
                  <a:schemeClr val="bg1"/>
                </a:solidFill>
              </a:rPr>
              <a:t>then </a:t>
            </a:r>
            <a:r>
              <a:rPr lang="ko-KR" altLang="en-US" sz="5100" dirty="0" smtClean="0">
                <a:solidFill>
                  <a:schemeClr val="bg1"/>
                </a:solidFill>
              </a:rPr>
              <a:t>이 </a:t>
            </a:r>
            <a:r>
              <a:rPr lang="en-US" altLang="ko-KR" sz="5100" dirty="0" smtClean="0">
                <a:solidFill>
                  <a:schemeClr val="bg1"/>
                </a:solidFill>
              </a:rPr>
              <a:t>and </a:t>
            </a:r>
            <a:r>
              <a:rPr lang="ko-KR" altLang="en-US" sz="5100" dirty="0" smtClean="0">
                <a:solidFill>
                  <a:schemeClr val="bg1"/>
                </a:solidFill>
              </a:rPr>
              <a:t>로</a:t>
            </a:r>
            <a:r>
              <a:rPr lang="en-US" altLang="ko-KR" sz="5100" dirty="0" smtClean="0">
                <a:solidFill>
                  <a:schemeClr val="bg1"/>
                </a:solidFill>
              </a:rPr>
              <a:t> </a:t>
            </a:r>
            <a:r>
              <a:rPr lang="ko-KR" altLang="en-US" sz="5100" dirty="0" smtClean="0">
                <a:solidFill>
                  <a:schemeClr val="bg1"/>
                </a:solidFill>
              </a:rPr>
              <a:t>해석</a:t>
            </a:r>
            <a:r>
              <a:rPr lang="en-US" altLang="ko-KR" sz="5100" dirty="0" smtClean="0">
                <a:solidFill>
                  <a:schemeClr val="bg1"/>
                </a:solidFill>
              </a:rPr>
              <a:t>.</a:t>
            </a:r>
          </a:p>
          <a:p>
            <a:pPr algn="l"/>
            <a:endParaRPr lang="en-US" altLang="ko-KR" sz="5100" dirty="0" smtClean="0">
              <a:solidFill>
                <a:schemeClr val="bg1"/>
              </a:solidFill>
            </a:endParaRPr>
          </a:p>
          <a:p>
            <a:pPr algn="l"/>
            <a:r>
              <a:rPr lang="en-US" sz="5100" dirty="0" smtClean="0">
                <a:solidFill>
                  <a:schemeClr val="bg1"/>
                </a:solidFill>
              </a:rPr>
              <a:t> </a:t>
            </a:r>
            <a:r>
              <a:rPr lang="en-US" sz="5100" dirty="0" smtClean="0">
                <a:solidFill>
                  <a:schemeClr val="bg1"/>
                </a:solidFill>
              </a:rPr>
              <a:t>   2&gt; </a:t>
            </a:r>
            <a:r>
              <a:rPr lang="ko-KR" altLang="en-US" sz="5100" dirty="0" smtClean="0">
                <a:solidFill>
                  <a:schemeClr val="bg1"/>
                </a:solidFill>
              </a:rPr>
              <a:t>문장에서 수식의 시작과 끝</a:t>
            </a:r>
            <a:r>
              <a:rPr lang="en-US" altLang="ko-KR" sz="5100" dirty="0" smtClean="0">
                <a:solidFill>
                  <a:schemeClr val="bg1"/>
                </a:solidFill>
              </a:rPr>
              <a:t>.</a:t>
            </a:r>
          </a:p>
          <a:p>
            <a:pPr algn="l"/>
            <a:endParaRPr lang="en-US" sz="4500" dirty="0" smtClean="0">
              <a:solidFill>
                <a:schemeClr val="bg1"/>
              </a:solidFill>
            </a:endParaRPr>
          </a:p>
          <a:p>
            <a:pPr algn="l"/>
            <a:r>
              <a:rPr lang="en-US" sz="4500" dirty="0" smtClean="0">
                <a:solidFill>
                  <a:schemeClr val="bg1"/>
                </a:solidFill>
              </a:rPr>
              <a:t> </a:t>
            </a:r>
            <a:r>
              <a:rPr lang="en-US" sz="4500" dirty="0" smtClean="0">
                <a:solidFill>
                  <a:schemeClr val="bg1"/>
                </a:solidFill>
              </a:rPr>
              <a:t>Ex</a:t>
            </a:r>
            <a:r>
              <a:rPr lang="en-US" sz="4500" dirty="0" smtClean="0">
                <a:solidFill>
                  <a:schemeClr val="bg1"/>
                </a:solidFill>
              </a:rPr>
              <a:t>)</a:t>
            </a:r>
          </a:p>
          <a:p>
            <a:pPr algn="l"/>
            <a:r>
              <a:rPr lang="en-US" sz="4500" dirty="0" smtClean="0">
                <a:solidFill>
                  <a:schemeClr val="bg1"/>
                </a:solidFill>
              </a:rPr>
              <a:t>But </a:t>
            </a:r>
            <a:r>
              <a:rPr lang="en-US" sz="4500" dirty="0" smtClean="0">
                <a:solidFill>
                  <a:schemeClr val="bg1"/>
                </a:solidFill>
              </a:rPr>
              <a:t>in no case do your long, thin muscle fibers change into round masses of fat, </a:t>
            </a:r>
            <a:r>
              <a:rPr lang="en-US" sz="4500" dirty="0" smtClean="0">
                <a:solidFill>
                  <a:schemeClr val="bg1"/>
                </a:solidFill>
              </a:rPr>
              <a:t>or   vice </a:t>
            </a:r>
            <a:r>
              <a:rPr lang="en-US" sz="4500" dirty="0" smtClean="0">
                <a:solidFill>
                  <a:schemeClr val="bg1"/>
                </a:solidFill>
              </a:rPr>
              <a:t>versa</a:t>
            </a:r>
          </a:p>
          <a:p>
            <a:pPr algn="l"/>
            <a:endParaRPr lang="en-US" sz="4500" dirty="0" smtClean="0">
              <a:solidFill>
                <a:schemeClr val="bg1"/>
              </a:solidFill>
            </a:endParaRPr>
          </a:p>
          <a:p>
            <a:pPr algn="l"/>
            <a:r>
              <a:rPr lang="en-US" sz="4500" dirty="0" smtClean="0">
                <a:solidFill>
                  <a:schemeClr val="bg1"/>
                </a:solidFill>
              </a:rPr>
              <a:t>Nature is a giant laboratory where trial-and-error experiments are conducted, </a:t>
            </a:r>
            <a:r>
              <a:rPr lang="en-US" sz="4500" dirty="0" smtClean="0">
                <a:solidFill>
                  <a:schemeClr val="bg1"/>
                </a:solidFill>
              </a:rPr>
              <a:t>and    </a:t>
            </a:r>
            <a:r>
              <a:rPr lang="en-US" sz="4500" dirty="0" smtClean="0">
                <a:solidFill>
                  <a:schemeClr val="bg1"/>
                </a:solidFill>
              </a:rPr>
              <a:t>through evolution the results are implemented, self-maintained, </a:t>
            </a:r>
            <a:r>
              <a:rPr lang="en-US" sz="4500" dirty="0" smtClean="0">
                <a:solidFill>
                  <a:schemeClr val="bg1"/>
                </a:solidFill>
              </a:rPr>
              <a:t>and </a:t>
            </a:r>
            <a:r>
              <a:rPr lang="en-US" sz="4500" dirty="0" smtClean="0">
                <a:solidFill>
                  <a:schemeClr val="bg1"/>
                </a:solidFill>
              </a:rPr>
              <a:t>continually evolving to address the changing challenges</a:t>
            </a:r>
            <a:r>
              <a:rPr lang="en-US" sz="4500" dirty="0" smtClean="0">
                <a:solidFill>
                  <a:schemeClr val="bg1"/>
                </a:solidFill>
              </a:rPr>
              <a:t>. </a:t>
            </a:r>
            <a:endParaRPr lang="en-US" sz="4500" dirty="0" smtClean="0">
              <a:solidFill>
                <a:schemeClr val="bg1"/>
              </a:solidFill>
            </a:endParaRPr>
          </a:p>
          <a:p>
            <a:pPr algn="l"/>
            <a:endParaRPr lang="en-US" sz="4500" dirty="0" smtClean="0">
              <a:solidFill>
                <a:schemeClr val="bg1"/>
              </a:solidFill>
            </a:endParaRPr>
          </a:p>
          <a:p>
            <a:pPr algn="l"/>
            <a:r>
              <a:rPr lang="en-US" sz="4500" dirty="0" smtClean="0">
                <a:solidFill>
                  <a:schemeClr val="bg1"/>
                </a:solidFill>
              </a:rPr>
              <a:t> In other words, if necessary, we need to create a crisis to </a:t>
            </a:r>
            <a:r>
              <a:rPr lang="en-US" sz="4500" dirty="0" smtClean="0">
                <a:solidFill>
                  <a:schemeClr val="bg1"/>
                </a:solidFill>
              </a:rPr>
              <a:t>convince people they're    </a:t>
            </a:r>
            <a:r>
              <a:rPr lang="en-US" sz="4500" dirty="0" smtClean="0">
                <a:solidFill>
                  <a:schemeClr val="bg1"/>
                </a:solidFill>
              </a:rPr>
              <a:t>facing </a:t>
            </a:r>
            <a:r>
              <a:rPr lang="en-US" sz="4500" dirty="0" smtClean="0">
                <a:solidFill>
                  <a:schemeClr val="bg1"/>
                </a:solidFill>
              </a:rPr>
              <a:t>a </a:t>
            </a:r>
            <a:r>
              <a:rPr lang="en-US" sz="4500" dirty="0" smtClean="0">
                <a:solidFill>
                  <a:schemeClr val="bg1"/>
                </a:solidFill>
              </a:rPr>
              <a:t>disaster and have no choice but to move</a:t>
            </a:r>
          </a:p>
          <a:p>
            <a:pPr algn="l"/>
            <a:endParaRPr lang="en-US" sz="4500" dirty="0" smtClean="0">
              <a:solidFill>
                <a:schemeClr val="bg1"/>
              </a:solidFill>
            </a:endParaRPr>
          </a:p>
          <a:p>
            <a:pPr algn="l"/>
            <a:r>
              <a:rPr lang="en-US" sz="4500" dirty="0" smtClean="0">
                <a:solidFill>
                  <a:schemeClr val="bg1"/>
                </a:solidFill>
              </a:rPr>
              <a:t>There </a:t>
            </a:r>
            <a:r>
              <a:rPr lang="en-US" sz="4500" dirty="0" smtClean="0">
                <a:solidFill>
                  <a:schemeClr val="bg1"/>
                </a:solidFill>
              </a:rPr>
              <a:t>is a widely held notion that does plenty of damage, the notion of </a:t>
            </a:r>
            <a:r>
              <a:rPr lang="en-US" sz="4500" dirty="0" smtClean="0">
                <a:solidFill>
                  <a:schemeClr val="bg1"/>
                </a:solidFill>
              </a:rPr>
              <a:t>'scientifically </a:t>
            </a:r>
            <a:r>
              <a:rPr lang="en-US" sz="4500" dirty="0" smtClean="0">
                <a:solidFill>
                  <a:schemeClr val="bg1"/>
                </a:solidFill>
              </a:rPr>
              <a:t>proved.‘</a:t>
            </a:r>
          </a:p>
          <a:p>
            <a:pPr algn="l"/>
            <a:endParaRPr lang="en-US" sz="45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algn="l"/>
            <a:endParaRPr lang="en-US" sz="2000" dirty="0" smtClean="0">
              <a:solidFill>
                <a:schemeClr val="bg1"/>
              </a:solidFill>
            </a:endParaRPr>
          </a:p>
          <a:p>
            <a:pPr algn="l"/>
            <a:r>
              <a:rPr lang="en-US" sz="2000" dirty="0" smtClean="0">
                <a:solidFill>
                  <a:schemeClr val="bg1"/>
                </a:solidFill>
              </a:rPr>
              <a:t>       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ko-KR" alt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00090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ko-KR" altLang="en-US" sz="7000" dirty="0" smtClean="0">
                <a:solidFill>
                  <a:schemeClr val="bg1"/>
                </a:solidFill>
              </a:rPr>
              <a:t>     </a:t>
            </a:r>
            <a:r>
              <a:rPr lang="en-US" altLang="ko-KR" sz="7000" dirty="0" smtClean="0">
                <a:solidFill>
                  <a:schemeClr val="bg1"/>
                </a:solidFill>
              </a:rPr>
              <a:t>7. </a:t>
            </a:r>
            <a:r>
              <a:rPr lang="ko-KR" altLang="en-US" sz="7000" dirty="0" smtClean="0">
                <a:solidFill>
                  <a:schemeClr val="bg1"/>
                </a:solidFill>
              </a:rPr>
              <a:t>그 외 주의사항</a:t>
            </a:r>
            <a:endParaRPr lang="en-US" altLang="ko-KR" sz="7000" dirty="0" smtClean="0">
              <a:solidFill>
                <a:schemeClr val="bg1"/>
              </a:solidFill>
            </a:endParaRPr>
          </a:p>
          <a:p>
            <a:pPr algn="l"/>
            <a:endParaRPr lang="en-US" sz="5900" dirty="0" smtClean="0">
              <a:solidFill>
                <a:schemeClr val="bg1"/>
              </a:solidFill>
            </a:endParaRPr>
          </a:p>
          <a:p>
            <a:pPr marL="1143000" indent="-1143000" algn="l"/>
            <a:r>
              <a:rPr lang="en-US" altLang="ko-KR" sz="5900" dirty="0" smtClean="0">
                <a:solidFill>
                  <a:schemeClr val="bg1"/>
                </a:solidFill>
              </a:rPr>
              <a:t>1) From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A to B</a:t>
            </a:r>
          </a:p>
          <a:p>
            <a:pPr marL="914400" indent="-914400" algn="l"/>
            <a:r>
              <a:rPr lang="en-US" altLang="ko-KR" sz="5900" dirty="0" smtClean="0">
                <a:solidFill>
                  <a:schemeClr val="bg1"/>
                </a:solidFill>
              </a:rPr>
              <a:t>2) </a:t>
            </a:r>
            <a:r>
              <a:rPr lang="ko-KR" altLang="en-US" sz="5900" dirty="0" smtClean="0">
                <a:solidFill>
                  <a:schemeClr val="bg1"/>
                </a:solidFill>
              </a:rPr>
              <a:t>가주어 </a:t>
            </a:r>
            <a:r>
              <a:rPr lang="en-US" altLang="ko-KR" sz="5900" dirty="0" smtClean="0">
                <a:solidFill>
                  <a:schemeClr val="bg1"/>
                </a:solidFill>
              </a:rPr>
              <a:t>it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- </a:t>
            </a:r>
            <a:r>
              <a:rPr lang="ko-KR" altLang="en-US" sz="5900" dirty="0" err="1" smtClean="0">
                <a:solidFill>
                  <a:schemeClr val="bg1"/>
                </a:solidFill>
              </a:rPr>
              <a:t>진주어</a:t>
            </a:r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to, that, </a:t>
            </a:r>
            <a:r>
              <a:rPr lang="ko-KR" altLang="en-US" sz="5900" dirty="0" smtClean="0">
                <a:solidFill>
                  <a:schemeClr val="bg1"/>
                </a:solidFill>
              </a:rPr>
              <a:t>의문사</a:t>
            </a:r>
            <a:r>
              <a:rPr lang="en-US" altLang="ko-KR" sz="5900" dirty="0" smtClean="0">
                <a:solidFill>
                  <a:schemeClr val="bg1"/>
                </a:solidFill>
              </a:rPr>
              <a:t>, whether </a:t>
            </a:r>
            <a:r>
              <a:rPr lang="ko-KR" altLang="en-US" sz="5900" dirty="0" smtClean="0">
                <a:solidFill>
                  <a:schemeClr val="bg1"/>
                </a:solidFill>
              </a:rPr>
              <a:t>지문</a:t>
            </a:r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</a:p>
          <a:p>
            <a:pPr marL="914400" indent="-914400" algn="l"/>
            <a:r>
              <a:rPr lang="en-US" altLang="ko-KR" sz="5900" dirty="0" smtClean="0">
                <a:solidFill>
                  <a:schemeClr val="bg1"/>
                </a:solidFill>
              </a:rPr>
              <a:t>3) </a:t>
            </a:r>
            <a:r>
              <a:rPr lang="ko-KR" altLang="en-US" sz="5900" dirty="0" smtClean="0">
                <a:solidFill>
                  <a:schemeClr val="bg1"/>
                </a:solidFill>
              </a:rPr>
              <a:t>의미상의</a:t>
            </a:r>
            <a:r>
              <a:rPr lang="en-US" sz="5900" dirty="0" smtClean="0">
                <a:solidFill>
                  <a:schemeClr val="bg1"/>
                </a:solidFill>
              </a:rPr>
              <a:t> </a:t>
            </a:r>
            <a:r>
              <a:rPr lang="ko-KR" altLang="en-US" sz="5900" dirty="0" smtClean="0">
                <a:solidFill>
                  <a:schemeClr val="bg1"/>
                </a:solidFill>
              </a:rPr>
              <a:t>주어 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 - </a:t>
            </a:r>
            <a:r>
              <a:rPr lang="en-US" sz="5900" dirty="0" smtClean="0">
                <a:solidFill>
                  <a:schemeClr val="bg1"/>
                </a:solidFill>
              </a:rPr>
              <a:t>for ~ to</a:t>
            </a: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 </a:t>
            </a:r>
            <a:r>
              <a:rPr lang="en-US" sz="5900" dirty="0" smtClean="0">
                <a:solidFill>
                  <a:schemeClr val="bg1"/>
                </a:solidFill>
              </a:rPr>
              <a:t>- </a:t>
            </a:r>
            <a:r>
              <a:rPr lang="ko-KR" altLang="en-US" sz="5900" dirty="0" smtClean="0">
                <a:solidFill>
                  <a:schemeClr val="bg1"/>
                </a:solidFill>
              </a:rPr>
              <a:t>소유격 </a:t>
            </a:r>
            <a:r>
              <a:rPr lang="en-US" altLang="ko-KR" sz="5900" dirty="0" smtClean="0">
                <a:solidFill>
                  <a:schemeClr val="bg1"/>
                </a:solidFill>
              </a:rPr>
              <a:t>(</a:t>
            </a:r>
            <a:r>
              <a:rPr lang="ko-KR" altLang="en-US" sz="5900" dirty="0" smtClean="0">
                <a:solidFill>
                  <a:schemeClr val="bg1"/>
                </a:solidFill>
              </a:rPr>
              <a:t>목적격</a:t>
            </a:r>
            <a:r>
              <a:rPr lang="en-US" altLang="ko-KR" sz="5900" dirty="0" smtClean="0">
                <a:solidFill>
                  <a:schemeClr val="bg1"/>
                </a:solidFill>
              </a:rPr>
              <a:t>) + </a:t>
            </a:r>
            <a:r>
              <a:rPr lang="en-US" altLang="ko-KR" sz="5900" dirty="0" err="1" smtClean="0">
                <a:solidFill>
                  <a:schemeClr val="bg1"/>
                </a:solidFill>
              </a:rPr>
              <a:t>ing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 </a:t>
            </a:r>
            <a:r>
              <a:rPr lang="en-US" sz="5900" dirty="0" smtClean="0">
                <a:solidFill>
                  <a:schemeClr val="bg1"/>
                </a:solidFill>
              </a:rPr>
              <a:t>- </a:t>
            </a:r>
            <a:r>
              <a:rPr lang="ko-KR" altLang="en-US" sz="5900" dirty="0" smtClean="0">
                <a:solidFill>
                  <a:schemeClr val="bg1"/>
                </a:solidFill>
              </a:rPr>
              <a:t>명사 </a:t>
            </a:r>
            <a:r>
              <a:rPr lang="en-US" altLang="ko-KR" sz="5900" dirty="0" smtClean="0">
                <a:solidFill>
                  <a:schemeClr val="bg1"/>
                </a:solidFill>
              </a:rPr>
              <a:t>+ </a:t>
            </a:r>
            <a:r>
              <a:rPr lang="en-US" altLang="ko-KR" sz="5900" dirty="0" err="1" smtClean="0">
                <a:solidFill>
                  <a:schemeClr val="bg1"/>
                </a:solidFill>
              </a:rPr>
              <a:t>ing</a:t>
            </a:r>
            <a:r>
              <a:rPr lang="en-US" altLang="ko-KR" sz="5900" dirty="0" smtClean="0">
                <a:solidFill>
                  <a:schemeClr val="bg1"/>
                </a:solidFill>
              </a:rPr>
              <a:t>, </a:t>
            </a:r>
            <a:r>
              <a:rPr lang="en-US" altLang="ko-KR" sz="5900" dirty="0" err="1" smtClean="0">
                <a:solidFill>
                  <a:schemeClr val="bg1"/>
                </a:solidFill>
              </a:rPr>
              <a:t>p.p</a:t>
            </a:r>
            <a:r>
              <a:rPr lang="en-US" altLang="ko-KR" sz="5900" dirty="0" smtClean="0">
                <a:solidFill>
                  <a:schemeClr val="bg1"/>
                </a:solidFill>
              </a:rPr>
              <a:t> , </a:t>
            </a:r>
            <a:r>
              <a:rPr lang="ko-KR" altLang="en-US" sz="5900" dirty="0" smtClean="0">
                <a:solidFill>
                  <a:schemeClr val="bg1"/>
                </a:solidFill>
              </a:rPr>
              <a:t>전치사구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4) So that , such that</a:t>
            </a: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5) </a:t>
            </a:r>
            <a:r>
              <a:rPr lang="ko-KR" altLang="en-US" sz="5900" dirty="0" smtClean="0">
                <a:solidFill>
                  <a:schemeClr val="bg1"/>
                </a:solidFill>
              </a:rPr>
              <a:t>명사의문사 </a:t>
            </a:r>
            <a:r>
              <a:rPr lang="en-US" altLang="ko-KR" sz="5900" dirty="0" smtClean="0">
                <a:solidFill>
                  <a:schemeClr val="bg1"/>
                </a:solidFill>
              </a:rPr>
              <a:t>+ </a:t>
            </a:r>
            <a:r>
              <a:rPr lang="ko-KR" altLang="en-US" sz="5900" dirty="0" smtClean="0">
                <a:solidFill>
                  <a:schemeClr val="bg1"/>
                </a:solidFill>
              </a:rPr>
              <a:t>불완전 문장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6) </a:t>
            </a:r>
            <a:r>
              <a:rPr lang="en-US" sz="5900" dirty="0" smtClean="0">
                <a:solidFill>
                  <a:schemeClr val="bg1"/>
                </a:solidFill>
              </a:rPr>
              <a:t>A is one and B is another</a:t>
            </a: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7) </a:t>
            </a:r>
            <a:r>
              <a:rPr lang="ko-KR" altLang="en-US" sz="5900" dirty="0" smtClean="0">
                <a:solidFill>
                  <a:schemeClr val="bg1"/>
                </a:solidFill>
              </a:rPr>
              <a:t>조동사의 과거 </a:t>
            </a:r>
            <a:r>
              <a:rPr lang="en-US" altLang="ko-KR" sz="5900" dirty="0" smtClean="0">
                <a:solidFill>
                  <a:schemeClr val="bg1"/>
                </a:solidFill>
              </a:rPr>
              <a:t>+ have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err="1" smtClean="0">
                <a:solidFill>
                  <a:schemeClr val="bg1"/>
                </a:solidFill>
              </a:rPr>
              <a:t>p.p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8) </a:t>
            </a:r>
            <a:r>
              <a:rPr lang="ko-KR" altLang="en-US" sz="5900" dirty="0" err="1" smtClean="0">
                <a:solidFill>
                  <a:schemeClr val="bg1"/>
                </a:solidFill>
              </a:rPr>
              <a:t>숙어식</a:t>
            </a:r>
            <a:r>
              <a:rPr lang="en-US" sz="5900" dirty="0" smtClean="0">
                <a:solidFill>
                  <a:schemeClr val="bg1"/>
                </a:solidFill>
              </a:rPr>
              <a:t> </a:t>
            </a:r>
            <a:r>
              <a:rPr lang="ko-KR" altLang="en-US" sz="5900" dirty="0" smtClean="0">
                <a:solidFill>
                  <a:schemeClr val="bg1"/>
                </a:solidFill>
              </a:rPr>
              <a:t>표현 </a:t>
            </a:r>
            <a:r>
              <a:rPr lang="en-US" altLang="ko-KR" sz="5900" dirty="0" smtClean="0">
                <a:solidFill>
                  <a:schemeClr val="bg1"/>
                </a:solidFill>
              </a:rPr>
              <a:t>: may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well, may as well,</a:t>
            </a:r>
          </a:p>
          <a:p>
            <a:pPr marL="914400" indent="-914400" algn="l"/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                    </a:t>
            </a:r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take ~for granted, take ~into account </a:t>
            </a:r>
            <a:r>
              <a:rPr lang="ko-KR" altLang="en-US" sz="5900" dirty="0" smtClean="0">
                <a:solidFill>
                  <a:schemeClr val="bg1"/>
                </a:solidFill>
              </a:rPr>
              <a:t>등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9) </a:t>
            </a:r>
            <a:r>
              <a:rPr lang="ko-KR" altLang="en-US" sz="5900" dirty="0" smtClean="0">
                <a:solidFill>
                  <a:schemeClr val="bg1"/>
                </a:solidFill>
              </a:rPr>
              <a:t>명</a:t>
            </a:r>
            <a:r>
              <a:rPr lang="ko-KR" altLang="en-US" sz="5900" dirty="0" smtClean="0">
                <a:solidFill>
                  <a:schemeClr val="bg1"/>
                </a:solidFill>
              </a:rPr>
              <a:t>사 </a:t>
            </a:r>
            <a:r>
              <a:rPr lang="en-US" altLang="ko-KR" sz="5900" dirty="0" smtClean="0">
                <a:solidFill>
                  <a:schemeClr val="bg1"/>
                </a:solidFill>
              </a:rPr>
              <a:t>+ (</a:t>
            </a:r>
            <a:r>
              <a:rPr lang="ko-KR" altLang="en-US" sz="5900" dirty="0" smtClean="0">
                <a:solidFill>
                  <a:schemeClr val="bg1"/>
                </a:solidFill>
              </a:rPr>
              <a:t>목적격 관대 생략 </a:t>
            </a:r>
            <a:r>
              <a:rPr lang="en-US" altLang="ko-KR" sz="5900" dirty="0" smtClean="0">
                <a:solidFill>
                  <a:schemeClr val="bg1"/>
                </a:solidFill>
              </a:rPr>
              <a:t>) S + V </a:t>
            </a: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10) </a:t>
            </a:r>
            <a:r>
              <a:rPr lang="ko-KR" altLang="en-US" sz="5900" dirty="0" smtClean="0">
                <a:solidFill>
                  <a:schemeClr val="bg1"/>
                </a:solidFill>
              </a:rPr>
              <a:t>명사 </a:t>
            </a:r>
            <a:r>
              <a:rPr lang="en-US" altLang="ko-KR" sz="5900" dirty="0" smtClean="0">
                <a:solidFill>
                  <a:schemeClr val="bg1"/>
                </a:solidFill>
              </a:rPr>
              <a:t>+ (</a:t>
            </a:r>
            <a:r>
              <a:rPr lang="ko-KR" altLang="en-US" sz="5900" dirty="0" smtClean="0">
                <a:solidFill>
                  <a:schemeClr val="bg1"/>
                </a:solidFill>
              </a:rPr>
              <a:t>관계대명사 </a:t>
            </a:r>
            <a:r>
              <a:rPr lang="en-US" altLang="ko-KR" sz="5900" dirty="0" smtClean="0">
                <a:solidFill>
                  <a:schemeClr val="bg1"/>
                </a:solidFill>
              </a:rPr>
              <a:t>+ be </a:t>
            </a:r>
            <a:r>
              <a:rPr lang="ko-KR" altLang="en-US" sz="5900" dirty="0" smtClean="0">
                <a:solidFill>
                  <a:schemeClr val="bg1"/>
                </a:solidFill>
              </a:rPr>
              <a:t>생략</a:t>
            </a:r>
            <a:r>
              <a:rPr lang="en-US" altLang="ko-KR" sz="5900" dirty="0" smtClean="0">
                <a:solidFill>
                  <a:schemeClr val="bg1"/>
                </a:solidFill>
              </a:rPr>
              <a:t>) + </a:t>
            </a:r>
            <a:r>
              <a:rPr lang="ko-KR" altLang="en-US" sz="5900" dirty="0" smtClean="0">
                <a:solidFill>
                  <a:schemeClr val="bg1"/>
                </a:solidFill>
              </a:rPr>
              <a:t>형용사</a:t>
            </a:r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(</a:t>
            </a:r>
            <a:r>
              <a:rPr lang="ko-KR" altLang="en-US" sz="5900" dirty="0" smtClean="0">
                <a:solidFill>
                  <a:schemeClr val="bg1"/>
                </a:solidFill>
              </a:rPr>
              <a:t>단</a:t>
            </a:r>
            <a:r>
              <a:rPr lang="ko-KR" altLang="en-US" sz="5900" dirty="0" smtClean="0">
                <a:solidFill>
                  <a:schemeClr val="bg1"/>
                </a:solidFill>
              </a:rPr>
              <a:t>어</a:t>
            </a:r>
            <a:r>
              <a:rPr lang="en-US" altLang="ko-KR" sz="5900" dirty="0" smtClean="0">
                <a:solidFill>
                  <a:schemeClr val="bg1"/>
                </a:solidFill>
              </a:rPr>
              <a:t>, </a:t>
            </a:r>
            <a:r>
              <a:rPr lang="ko-KR" altLang="en-US" sz="5900" dirty="0" smtClean="0">
                <a:solidFill>
                  <a:schemeClr val="bg1"/>
                </a:solidFill>
              </a:rPr>
              <a:t>구</a:t>
            </a:r>
            <a:r>
              <a:rPr lang="en-US" altLang="ko-KR" sz="5900" dirty="0" smtClean="0">
                <a:solidFill>
                  <a:schemeClr val="bg1"/>
                </a:solidFill>
              </a:rPr>
              <a:t>) or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,</a:t>
            </a:r>
            <a:r>
              <a:rPr lang="ko-KR" altLang="en-US" sz="5900" dirty="0" smtClean="0">
                <a:solidFill>
                  <a:schemeClr val="bg1"/>
                </a:solidFill>
              </a:rPr>
              <a:t>명사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pPr marL="914400" indent="-914400" algn="l"/>
            <a:r>
              <a:rPr lang="en-US" sz="5900" dirty="0" smtClean="0">
                <a:solidFill>
                  <a:schemeClr val="bg1"/>
                </a:solidFill>
              </a:rPr>
              <a:t>11) </a:t>
            </a:r>
            <a:r>
              <a:rPr lang="ko-KR" altLang="en-US" sz="5900" dirty="0" smtClean="0">
                <a:solidFill>
                  <a:schemeClr val="bg1"/>
                </a:solidFill>
              </a:rPr>
              <a:t>문장의 </a:t>
            </a:r>
            <a:r>
              <a:rPr lang="ko-KR" altLang="en-US" sz="5900" dirty="0" err="1" smtClean="0">
                <a:solidFill>
                  <a:schemeClr val="bg1"/>
                </a:solidFill>
              </a:rPr>
              <a:t>삽입절</a:t>
            </a:r>
            <a:r>
              <a:rPr lang="ko-KR" altLang="en-US" sz="5900" dirty="0" smtClean="0">
                <a:solidFill>
                  <a:schemeClr val="bg1"/>
                </a:solidFill>
              </a:rPr>
              <a:t> </a:t>
            </a:r>
            <a:r>
              <a:rPr lang="en-US" altLang="ko-KR" sz="5900" dirty="0" smtClean="0">
                <a:solidFill>
                  <a:schemeClr val="bg1"/>
                </a:solidFill>
              </a:rPr>
              <a:t>– </a:t>
            </a:r>
            <a:r>
              <a:rPr lang="ko-KR" altLang="en-US" sz="5900" dirty="0" smtClean="0">
                <a:solidFill>
                  <a:schemeClr val="bg1"/>
                </a:solidFill>
              </a:rPr>
              <a:t>말</a:t>
            </a:r>
            <a:r>
              <a:rPr lang="en-US" altLang="ko-KR" sz="5900" dirty="0" smtClean="0">
                <a:solidFill>
                  <a:schemeClr val="bg1"/>
                </a:solidFill>
              </a:rPr>
              <a:t>,</a:t>
            </a:r>
            <a:r>
              <a:rPr lang="ko-KR" altLang="en-US" sz="5900" dirty="0" smtClean="0">
                <a:solidFill>
                  <a:schemeClr val="bg1"/>
                </a:solidFill>
              </a:rPr>
              <a:t>생각</a:t>
            </a:r>
            <a:r>
              <a:rPr lang="en-US" altLang="ko-KR" sz="5900" dirty="0" smtClean="0">
                <a:solidFill>
                  <a:schemeClr val="bg1"/>
                </a:solidFill>
              </a:rPr>
              <a:t>,</a:t>
            </a:r>
            <a:r>
              <a:rPr lang="ko-KR" altLang="en-US" sz="5900" dirty="0" smtClean="0">
                <a:solidFill>
                  <a:schemeClr val="bg1"/>
                </a:solidFill>
              </a:rPr>
              <a:t>인식동사들이 주로 사용</a:t>
            </a:r>
            <a:endParaRPr lang="en-US" sz="45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algn="l"/>
            <a:endParaRPr lang="en-US" sz="2000" dirty="0" smtClean="0">
              <a:solidFill>
                <a:schemeClr val="bg1"/>
              </a:solidFill>
            </a:endParaRPr>
          </a:p>
          <a:p>
            <a:pPr algn="l"/>
            <a:r>
              <a:rPr lang="en-US" sz="2000" dirty="0" smtClean="0">
                <a:solidFill>
                  <a:schemeClr val="bg1"/>
                </a:solidFill>
              </a:rPr>
              <a:t>       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ko-KR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572560" cy="4643470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sz="3100" dirty="0" smtClean="0">
                <a:solidFill>
                  <a:schemeClr val="bg1"/>
                </a:solidFill>
              </a:rPr>
              <a:t>to </a:t>
            </a:r>
            <a:r>
              <a:rPr lang="ko-KR" altLang="en-US" sz="3100" dirty="0" smtClean="0">
                <a:solidFill>
                  <a:schemeClr val="bg1"/>
                </a:solidFill>
              </a:rPr>
              <a:t>부정사가 </a:t>
            </a:r>
            <a:r>
              <a:rPr lang="ko-KR" altLang="en-US" sz="3100" dirty="0" err="1" smtClean="0">
                <a:solidFill>
                  <a:schemeClr val="bg1"/>
                </a:solidFill>
              </a:rPr>
              <a:t>진목적어로</a:t>
            </a:r>
            <a:r>
              <a:rPr lang="ko-KR" altLang="en-US" sz="3100" dirty="0" smtClean="0">
                <a:solidFill>
                  <a:schemeClr val="bg1"/>
                </a:solidFill>
              </a:rPr>
              <a:t> 사용되는 경우</a:t>
            </a: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ko-KR" altLang="en-US" sz="3100" dirty="0" smtClean="0">
                <a:solidFill>
                  <a:schemeClr val="bg1"/>
                </a:solidFill>
              </a:rPr>
              <a:t>생각</a:t>
            </a:r>
            <a:r>
              <a:rPr lang="en-US" altLang="ko-KR" sz="3100" dirty="0" smtClean="0">
                <a:solidFill>
                  <a:schemeClr val="bg1"/>
                </a:solidFill>
              </a:rPr>
              <a:t>, </a:t>
            </a:r>
            <a:r>
              <a:rPr lang="ko-KR" altLang="en-US" sz="3100" dirty="0" smtClean="0">
                <a:solidFill>
                  <a:schemeClr val="bg1"/>
                </a:solidFill>
              </a:rPr>
              <a:t>말</a:t>
            </a:r>
            <a:r>
              <a:rPr lang="en-US" altLang="ko-KR" sz="3100" dirty="0" smtClean="0">
                <a:solidFill>
                  <a:schemeClr val="bg1"/>
                </a:solidFill>
              </a:rPr>
              <a:t>, </a:t>
            </a:r>
            <a:r>
              <a:rPr lang="ko-KR" altLang="en-US" sz="3100" dirty="0" smtClean="0">
                <a:solidFill>
                  <a:schemeClr val="bg1"/>
                </a:solidFill>
              </a:rPr>
              <a:t>인식</a:t>
            </a:r>
            <a:r>
              <a:rPr lang="en-US" altLang="ko-KR" sz="3100" dirty="0" smtClean="0">
                <a:solidFill>
                  <a:schemeClr val="bg1"/>
                </a:solidFill>
              </a:rPr>
              <a:t>, </a:t>
            </a:r>
            <a:r>
              <a:rPr lang="ko-KR" altLang="en-US" sz="3100" dirty="0" smtClean="0">
                <a:solidFill>
                  <a:schemeClr val="bg1"/>
                </a:solidFill>
              </a:rPr>
              <a:t>사역</a:t>
            </a:r>
            <a:r>
              <a:rPr lang="en-US" altLang="ko-KR" sz="3100" dirty="0" smtClean="0">
                <a:solidFill>
                  <a:schemeClr val="bg1"/>
                </a:solidFill>
              </a:rPr>
              <a:t>, </a:t>
            </a:r>
            <a:r>
              <a:rPr lang="ko-KR" altLang="en-US" sz="3100" dirty="0" smtClean="0">
                <a:solidFill>
                  <a:schemeClr val="bg1"/>
                </a:solidFill>
              </a:rPr>
              <a:t>지각 동사는 </a:t>
            </a: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ko-KR" altLang="en-US" sz="3100" dirty="0" smtClean="0">
                <a:solidFill>
                  <a:schemeClr val="bg1"/>
                </a:solidFill>
              </a:rPr>
              <a:t>목적어로  </a:t>
            </a:r>
            <a:r>
              <a:rPr lang="en-US" altLang="ko-KR" sz="3100" dirty="0" smtClean="0">
                <a:solidFill>
                  <a:schemeClr val="bg1"/>
                </a:solidFill>
              </a:rPr>
              <a:t>to</a:t>
            </a:r>
            <a:r>
              <a:rPr lang="ko-KR" altLang="en-US" sz="3100" dirty="0" smtClean="0">
                <a:solidFill>
                  <a:schemeClr val="bg1"/>
                </a:solidFill>
              </a:rPr>
              <a:t>를 사용하지 않는다</a:t>
            </a:r>
            <a:r>
              <a:rPr lang="en-US" altLang="ko-KR" sz="3100" dirty="0" smtClean="0">
                <a:solidFill>
                  <a:schemeClr val="bg1"/>
                </a:solidFill>
              </a:rPr>
              <a:t>. </a:t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en-US" altLang="ko-KR" sz="3100" dirty="0" smtClean="0">
                <a:solidFill>
                  <a:schemeClr val="bg1"/>
                </a:solidFill>
              </a:rPr>
              <a:t>(5</a:t>
            </a:r>
            <a:r>
              <a:rPr lang="ko-KR" altLang="en-US" sz="3100" dirty="0" smtClean="0">
                <a:solidFill>
                  <a:schemeClr val="bg1"/>
                </a:solidFill>
              </a:rPr>
              <a:t>형식 또</a:t>
            </a:r>
            <a:r>
              <a:rPr lang="ko-KR" altLang="en-US" sz="3100" dirty="0" smtClean="0">
                <a:solidFill>
                  <a:schemeClr val="bg1"/>
                </a:solidFill>
              </a:rPr>
              <a:t>는 </a:t>
            </a:r>
            <a:r>
              <a:rPr lang="en-US" altLang="ko-KR" sz="3100" dirty="0" smtClean="0">
                <a:solidFill>
                  <a:schemeClr val="bg1"/>
                </a:solidFill>
              </a:rPr>
              <a:t>that</a:t>
            </a:r>
            <a:r>
              <a:rPr lang="ko-KR" altLang="en-US" sz="3100" dirty="0" smtClean="0">
                <a:solidFill>
                  <a:schemeClr val="bg1"/>
                </a:solidFill>
              </a:rPr>
              <a:t> 의 형태로 사용가능</a:t>
            </a:r>
            <a:r>
              <a:rPr lang="en-US" altLang="ko-KR" sz="3100" dirty="0" smtClean="0">
                <a:solidFill>
                  <a:schemeClr val="bg1"/>
                </a:solidFill>
              </a:rPr>
              <a:t>)</a:t>
            </a:r>
            <a:r>
              <a:rPr lang="ko-KR" altLang="en-US" sz="3100" dirty="0" smtClean="0">
                <a:solidFill>
                  <a:schemeClr val="bg1"/>
                </a:solidFill>
              </a:rPr>
              <a:t> </a:t>
            </a: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ko-KR" altLang="en-US" sz="3100" dirty="0" smtClean="0">
                <a:solidFill>
                  <a:schemeClr val="bg1"/>
                </a:solidFill>
              </a:rPr>
              <a:t>단</a:t>
            </a:r>
            <a:r>
              <a:rPr lang="en-US" altLang="ko-KR" sz="3100" dirty="0" smtClean="0">
                <a:solidFill>
                  <a:schemeClr val="bg1"/>
                </a:solidFill>
              </a:rPr>
              <a:t> </a:t>
            </a:r>
            <a:r>
              <a:rPr lang="ko-KR" altLang="en-US" sz="3100" dirty="0" smtClean="0">
                <a:solidFill>
                  <a:schemeClr val="bg1"/>
                </a:solidFill>
              </a:rPr>
              <a:t>몇</a:t>
            </a:r>
            <a:r>
              <a:rPr lang="ko-KR" altLang="en-US" sz="3100" dirty="0" smtClean="0">
                <a:solidFill>
                  <a:schemeClr val="bg1"/>
                </a:solidFill>
              </a:rPr>
              <a:t>몇 </a:t>
            </a:r>
            <a:r>
              <a:rPr lang="ko-KR" altLang="en-US" sz="3100" dirty="0" smtClean="0">
                <a:solidFill>
                  <a:schemeClr val="bg1"/>
                </a:solidFill>
              </a:rPr>
              <a:t>단어들</a:t>
            </a:r>
            <a:r>
              <a:rPr lang="ko-KR" altLang="en-US" sz="3100" dirty="0" smtClean="0">
                <a:solidFill>
                  <a:schemeClr val="bg1"/>
                </a:solidFill>
              </a:rPr>
              <a:t>은 </a:t>
            </a:r>
            <a:r>
              <a:rPr lang="ko-KR" altLang="en-US" sz="3100" dirty="0" smtClean="0">
                <a:solidFill>
                  <a:schemeClr val="bg1"/>
                </a:solidFill>
              </a:rPr>
              <a:t>목적어 자리에 </a:t>
            </a:r>
            <a:r>
              <a:rPr lang="ko-KR" altLang="en-US" sz="3100" dirty="0" err="1" smtClean="0">
                <a:solidFill>
                  <a:schemeClr val="bg1"/>
                </a:solidFill>
              </a:rPr>
              <a:t>가목적어</a:t>
            </a:r>
            <a:r>
              <a:rPr lang="ko-KR" altLang="en-US" sz="3100" dirty="0" smtClean="0">
                <a:solidFill>
                  <a:schemeClr val="bg1"/>
                </a:solidFill>
              </a:rPr>
              <a:t> </a:t>
            </a:r>
            <a:r>
              <a:rPr lang="en-US" altLang="ko-KR" sz="3100" dirty="0" smtClean="0">
                <a:solidFill>
                  <a:schemeClr val="bg1"/>
                </a:solidFill>
              </a:rPr>
              <a:t>it</a:t>
            </a:r>
            <a:r>
              <a:rPr lang="ko-KR" altLang="en-US" sz="3100" dirty="0" smtClean="0">
                <a:solidFill>
                  <a:schemeClr val="bg1"/>
                </a:solidFill>
              </a:rPr>
              <a:t> 을</a:t>
            </a:r>
            <a:r>
              <a:rPr lang="en-US" altLang="ko-KR" sz="3100" dirty="0" smtClean="0">
                <a:solidFill>
                  <a:schemeClr val="bg1"/>
                </a:solidFill>
              </a:rPr>
              <a:t> </a:t>
            </a:r>
            <a:r>
              <a:rPr lang="ko-KR" altLang="en-US" sz="3100" dirty="0" smtClean="0">
                <a:solidFill>
                  <a:schemeClr val="bg1"/>
                </a:solidFill>
              </a:rPr>
              <a:t>사용하고 </a:t>
            </a:r>
            <a:r>
              <a:rPr lang="en-US" altLang="ko-KR" sz="3100" dirty="0" smtClean="0">
                <a:solidFill>
                  <a:schemeClr val="bg1"/>
                </a:solidFill>
              </a:rPr>
              <a:t>to </a:t>
            </a:r>
            <a:r>
              <a:rPr lang="ko-KR" altLang="en-US" sz="3100" dirty="0" smtClean="0">
                <a:solidFill>
                  <a:schemeClr val="bg1"/>
                </a:solidFill>
              </a:rPr>
              <a:t>를 문장 뒤로 보내어서 사용</a:t>
            </a:r>
            <a:r>
              <a:rPr lang="en-US" altLang="ko-KR" sz="3100" dirty="0" smtClean="0">
                <a:solidFill>
                  <a:schemeClr val="bg1"/>
                </a:solidFill>
              </a:rPr>
              <a:t>.</a:t>
            </a:r>
            <a:r>
              <a:rPr lang="en-US" altLang="ko-KR" sz="3100" dirty="0" smtClean="0">
                <a:solidFill>
                  <a:schemeClr val="bg1"/>
                </a:solidFill>
              </a:rPr>
              <a:t> </a:t>
            </a: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en-US" altLang="ko-KR" sz="3100" dirty="0" smtClean="0">
                <a:solidFill>
                  <a:schemeClr val="bg1"/>
                </a:solidFill>
              </a:rPr>
              <a:t/>
            </a:r>
            <a:br>
              <a:rPr lang="en-US" altLang="ko-KR" sz="3100" dirty="0" smtClean="0">
                <a:solidFill>
                  <a:schemeClr val="bg1"/>
                </a:solidFill>
              </a:rPr>
            </a:br>
            <a:r>
              <a:rPr lang="en-US" altLang="ko-KR" sz="3100" dirty="0" smtClean="0">
                <a:solidFill>
                  <a:schemeClr val="bg1"/>
                </a:solidFill>
              </a:rPr>
              <a:t>ex</a:t>
            </a:r>
            <a:r>
              <a:rPr lang="en-US" altLang="ko-KR" sz="3100" dirty="0" smtClean="0">
                <a:solidFill>
                  <a:schemeClr val="bg1"/>
                </a:solidFill>
              </a:rPr>
              <a:t>) make, consider, consider, think, believe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571480"/>
            <a:ext cx="8572560" cy="335758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b="1" dirty="0">
                <a:solidFill>
                  <a:schemeClr val="bg1"/>
                </a:solidFill>
              </a:rPr>
              <a:t>Fire could make living in the cave easier. (O</a:t>
            </a:r>
            <a:r>
              <a:rPr lang="en-US" sz="3100" b="1" dirty="0" smtClean="0">
                <a:solidFill>
                  <a:schemeClr val="bg1"/>
                </a:solidFill>
              </a:rPr>
              <a:t>)</a:t>
            </a:r>
            <a:br>
              <a:rPr lang="en-US" sz="3100" b="1" dirty="0" smtClean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/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3100" b="1" dirty="0">
                <a:solidFill>
                  <a:schemeClr val="bg1"/>
                </a:solidFill>
              </a:rPr>
              <a:t>Fire could make to live in the cave easier</a:t>
            </a:r>
            <a:r>
              <a:rPr lang="en-US" sz="3100" b="1" dirty="0" smtClean="0">
                <a:solidFill>
                  <a:schemeClr val="bg1"/>
                </a:solidFill>
              </a:rPr>
              <a:t>.(</a:t>
            </a:r>
            <a:r>
              <a:rPr lang="en-US" sz="3100" b="1" dirty="0">
                <a:solidFill>
                  <a:schemeClr val="bg1"/>
                </a:solidFill>
              </a:rPr>
              <a:t>X</a:t>
            </a:r>
            <a:r>
              <a:rPr lang="en-US" sz="3100" b="1" dirty="0" smtClean="0">
                <a:solidFill>
                  <a:schemeClr val="bg1"/>
                </a:solidFill>
              </a:rPr>
              <a:t>)</a:t>
            </a:r>
            <a:br>
              <a:rPr lang="en-US" sz="3100" b="1" dirty="0" smtClean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/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3100" b="1" dirty="0">
                <a:solidFill>
                  <a:schemeClr val="bg1"/>
                </a:solidFill>
              </a:rPr>
              <a:t>Fire could make it easier to live in the cave. (O)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358246" cy="5715040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주요 비교급 형태 지문 간단 해석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. </a:t>
            </a:r>
            <a:endParaRPr lang="en-US" sz="3600" b="1" dirty="0" smtClean="0">
              <a:solidFill>
                <a:schemeClr val="bg1"/>
              </a:solidFill>
            </a:endParaRPr>
          </a:p>
          <a:p>
            <a:endParaRPr lang="en-US" sz="3600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no </a:t>
            </a:r>
            <a:r>
              <a:rPr lang="en-US" sz="3600" b="1" dirty="0">
                <a:solidFill>
                  <a:schemeClr val="bg1"/>
                </a:solidFill>
              </a:rPr>
              <a:t>more than (no less than) : </a:t>
            </a:r>
            <a:r>
              <a:rPr lang="ko-KR" altLang="en-US" sz="3600" b="1" dirty="0">
                <a:solidFill>
                  <a:schemeClr val="bg1"/>
                </a:solidFill>
              </a:rPr>
              <a:t>단지</a:t>
            </a:r>
            <a:r>
              <a:rPr lang="en-US" altLang="ko-KR" sz="3600" b="1" dirty="0">
                <a:solidFill>
                  <a:schemeClr val="bg1"/>
                </a:solidFill>
              </a:rPr>
              <a:t>, </a:t>
            </a:r>
            <a:r>
              <a:rPr lang="ko-KR" altLang="en-US" sz="3600" b="1" dirty="0">
                <a:solidFill>
                  <a:schemeClr val="bg1"/>
                </a:solidFill>
              </a:rPr>
              <a:t>다름없다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.</a:t>
            </a:r>
          </a:p>
          <a:p>
            <a:endParaRPr lang="ko-KR" altLang="en-US" sz="3600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not more than :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많아 봐야</a:t>
            </a:r>
            <a:r>
              <a:rPr lang="en-US" altLang="ko-KR" sz="3600" b="1" dirty="0">
                <a:solidFill>
                  <a:schemeClr val="bg1"/>
                </a:solidFill>
              </a:rPr>
              <a:t>. ~</a:t>
            </a:r>
            <a:r>
              <a:rPr lang="ko-KR" altLang="en-US" sz="3600" b="1" dirty="0">
                <a:solidFill>
                  <a:schemeClr val="bg1"/>
                </a:solidFill>
              </a:rPr>
              <a:t>이상은 아니다</a:t>
            </a:r>
            <a:r>
              <a:rPr lang="en-US" altLang="ko-KR" sz="3600" b="1" dirty="0">
                <a:solidFill>
                  <a:schemeClr val="bg1"/>
                </a:solidFill>
              </a:rPr>
              <a:t>. </a:t>
            </a:r>
            <a:endParaRPr lang="en-US" altLang="ko-KR" sz="3600" b="1" dirty="0" smtClean="0">
              <a:solidFill>
                <a:schemeClr val="bg1"/>
              </a:solidFill>
            </a:endParaRPr>
          </a:p>
          <a:p>
            <a:endParaRPr lang="en-US" altLang="ko-KR" sz="3600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no less than</a:t>
            </a:r>
            <a:r>
              <a:rPr lang="en-US" sz="3600" dirty="0" smtClean="0">
                <a:solidFill>
                  <a:schemeClr val="bg1"/>
                </a:solidFill>
              </a:rPr>
              <a:t> : </a:t>
            </a:r>
            <a:r>
              <a:rPr lang="ko-KR" altLang="en-US" sz="3600" dirty="0" smtClean="0">
                <a:solidFill>
                  <a:schemeClr val="bg1"/>
                </a:solidFill>
              </a:rPr>
              <a:t>마찬가지로</a:t>
            </a:r>
            <a:r>
              <a:rPr lang="en-US" altLang="ko-KR" sz="3600" dirty="0" smtClean="0">
                <a:solidFill>
                  <a:schemeClr val="bg1"/>
                </a:solidFill>
              </a:rPr>
              <a:t>, </a:t>
            </a:r>
            <a:r>
              <a:rPr lang="ko-KR" altLang="en-US" sz="3600" dirty="0" smtClean="0">
                <a:solidFill>
                  <a:schemeClr val="bg1"/>
                </a:solidFill>
              </a:rPr>
              <a:t>못지않게</a:t>
            </a:r>
            <a:endParaRPr lang="en-US" altLang="ko-KR" sz="3600" dirty="0" smtClean="0">
              <a:solidFill>
                <a:schemeClr val="bg1"/>
              </a:solidFill>
            </a:endParaRPr>
          </a:p>
          <a:p>
            <a:endParaRPr lang="ko-KR" altLang="en-US" sz="3600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not less than : </a:t>
            </a:r>
            <a:r>
              <a:rPr lang="ko-KR" altLang="en-US" sz="3600" b="1" dirty="0">
                <a:solidFill>
                  <a:schemeClr val="bg1"/>
                </a:solidFill>
              </a:rPr>
              <a:t>적어도</a:t>
            </a:r>
            <a:r>
              <a:rPr lang="en-US" altLang="ko-KR" sz="3600" b="1" dirty="0">
                <a:solidFill>
                  <a:schemeClr val="bg1"/>
                </a:solidFill>
              </a:rPr>
              <a:t>, ~</a:t>
            </a:r>
            <a:r>
              <a:rPr lang="ko-KR" altLang="en-US" sz="3600" b="1" dirty="0">
                <a:solidFill>
                  <a:schemeClr val="bg1"/>
                </a:solidFill>
              </a:rPr>
              <a:t>이하는 아니다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.</a:t>
            </a:r>
          </a:p>
          <a:p>
            <a:endParaRPr lang="ko-KR" altLang="en-US" sz="3600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nothing more than : </a:t>
            </a:r>
            <a:r>
              <a:rPr lang="ko-KR" altLang="en-US" sz="3600" b="1" dirty="0">
                <a:solidFill>
                  <a:schemeClr val="bg1"/>
                </a:solidFill>
              </a:rPr>
              <a:t>단지</a:t>
            </a:r>
            <a:r>
              <a:rPr lang="en-US" altLang="ko-KR" sz="3600" b="1" dirty="0">
                <a:solidFill>
                  <a:schemeClr val="bg1"/>
                </a:solidFill>
              </a:rPr>
              <a:t>, </a:t>
            </a:r>
            <a:r>
              <a:rPr lang="ko-KR" altLang="en-US" sz="3600" b="1" dirty="0">
                <a:solidFill>
                  <a:schemeClr val="bg1"/>
                </a:solidFill>
              </a:rPr>
              <a:t>다름없다</a:t>
            </a:r>
            <a:r>
              <a:rPr lang="en-US" altLang="ko-KR" sz="3600" b="1" dirty="0">
                <a:solidFill>
                  <a:schemeClr val="bg1"/>
                </a:solidFill>
              </a:rPr>
              <a:t>. </a:t>
            </a:r>
            <a:endParaRPr lang="en-US" altLang="ko-KR" sz="3600" b="1" dirty="0" smtClean="0">
              <a:solidFill>
                <a:schemeClr val="bg1"/>
              </a:solidFill>
            </a:endParaRPr>
          </a:p>
          <a:p>
            <a:endParaRPr lang="ko-KR" altLang="en-US" sz="3600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not so much A as B : B</a:t>
            </a:r>
            <a:r>
              <a:rPr lang="ko-KR" altLang="en-US" sz="3600" b="1" dirty="0">
                <a:solidFill>
                  <a:schemeClr val="bg1"/>
                </a:solidFill>
              </a:rPr>
              <a:t>만큼 </a:t>
            </a:r>
            <a:r>
              <a:rPr lang="en-US" sz="3600" b="1" dirty="0">
                <a:solidFill>
                  <a:schemeClr val="bg1"/>
                </a:solidFill>
              </a:rPr>
              <a:t>A</a:t>
            </a:r>
            <a:r>
              <a:rPr lang="ko-KR" altLang="en-US" sz="3600" b="1" dirty="0">
                <a:solidFill>
                  <a:schemeClr val="bg1"/>
                </a:solidFill>
              </a:rPr>
              <a:t>가 </a:t>
            </a:r>
            <a:r>
              <a:rPr lang="en-US" altLang="ko-KR" sz="3600" b="1" dirty="0">
                <a:solidFill>
                  <a:schemeClr val="bg1"/>
                </a:solidFill>
              </a:rPr>
              <a:t>~</a:t>
            </a:r>
            <a:r>
              <a:rPr lang="ko-KR" altLang="en-US" sz="3600" b="1" dirty="0">
                <a:solidFill>
                  <a:schemeClr val="bg1"/>
                </a:solidFill>
              </a:rPr>
              <a:t>하는 것은 아니다</a:t>
            </a:r>
            <a:r>
              <a:rPr lang="en-US" altLang="ko-KR" sz="3600" b="1" dirty="0">
                <a:solidFill>
                  <a:schemeClr val="bg1"/>
                </a:solidFill>
              </a:rPr>
              <a:t>. 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(</a:t>
            </a:r>
            <a:r>
              <a:rPr lang="en-US" sz="3600" b="1" dirty="0">
                <a:solidFill>
                  <a:schemeClr val="bg1"/>
                </a:solidFill>
              </a:rPr>
              <a:t>B</a:t>
            </a:r>
            <a:r>
              <a:rPr lang="ko-KR" altLang="en-US" sz="3600" b="1" dirty="0">
                <a:solidFill>
                  <a:schemeClr val="bg1"/>
                </a:solidFill>
              </a:rPr>
              <a:t>가 짱이다</a:t>
            </a:r>
            <a:r>
              <a:rPr lang="en-US" altLang="ko-KR" sz="3600" b="1" dirty="0">
                <a:solidFill>
                  <a:schemeClr val="bg1"/>
                </a:solidFill>
              </a:rPr>
              <a:t>. )</a:t>
            </a:r>
            <a:endParaRPr lang="ko-KR" altLang="en-US" sz="3600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5929354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sz="2600" dirty="0" smtClean="0">
                <a:solidFill>
                  <a:schemeClr val="bg1"/>
                </a:solidFill>
              </a:rPr>
              <a:t>예시</a:t>
            </a:r>
            <a:r>
              <a:rPr lang="en-US" altLang="ko-KR" sz="2600" dirty="0" smtClean="0">
                <a:solidFill>
                  <a:schemeClr val="bg1"/>
                </a:solidFill>
              </a:rPr>
              <a:t>) </a:t>
            </a:r>
          </a:p>
          <a:p>
            <a:r>
              <a:rPr lang="en-US" sz="2600" dirty="0" smtClean="0">
                <a:solidFill>
                  <a:schemeClr val="bg1"/>
                </a:solidFill>
              </a:rPr>
              <a:t>They are </a:t>
            </a:r>
            <a:r>
              <a:rPr lang="en-US" sz="2600" b="1" dirty="0" smtClean="0">
                <a:solidFill>
                  <a:schemeClr val="bg1"/>
                </a:solidFill>
              </a:rPr>
              <a:t>no more than </a:t>
            </a:r>
            <a:r>
              <a:rPr lang="en-US" sz="2600" dirty="0" smtClean="0">
                <a:solidFill>
                  <a:schemeClr val="bg1"/>
                </a:solidFill>
              </a:rPr>
              <a:t>puppets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ko-KR" altLang="en-US" sz="2600" dirty="0" smtClean="0">
                <a:solidFill>
                  <a:schemeClr val="bg1"/>
                </a:solidFill>
              </a:rPr>
              <a:t>그는 꼭두각시에 불과하다</a:t>
            </a:r>
            <a:r>
              <a:rPr lang="en-US" altLang="ko-KR" sz="2600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She fears snakes </a:t>
            </a:r>
            <a:r>
              <a:rPr lang="en-US" sz="2600" b="1" dirty="0" smtClean="0">
                <a:solidFill>
                  <a:schemeClr val="bg1"/>
                </a:solidFill>
              </a:rPr>
              <a:t>no less than </a:t>
            </a:r>
            <a:r>
              <a:rPr lang="en-US" sz="2600" dirty="0" smtClean="0">
                <a:solidFill>
                  <a:schemeClr val="bg1"/>
                </a:solidFill>
              </a:rPr>
              <a:t>I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ko-KR" altLang="en-US" sz="2600" dirty="0" smtClean="0">
                <a:solidFill>
                  <a:schemeClr val="bg1"/>
                </a:solidFill>
              </a:rPr>
              <a:t>그녀는 나 못지 않게 뱀을 무서워한다</a:t>
            </a:r>
            <a:r>
              <a:rPr lang="en-US" altLang="ko-KR" sz="2600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She is </a:t>
            </a:r>
            <a:r>
              <a:rPr lang="en-US" sz="2600" b="1" dirty="0" smtClean="0">
                <a:solidFill>
                  <a:schemeClr val="bg1"/>
                </a:solidFill>
              </a:rPr>
              <a:t>not more than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forty</a:t>
            </a: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ko-KR" altLang="en-US" sz="2600" dirty="0" smtClean="0">
                <a:solidFill>
                  <a:schemeClr val="bg1"/>
                </a:solidFill>
              </a:rPr>
              <a:t>그녀는 많아 봐야 </a:t>
            </a:r>
            <a:r>
              <a:rPr lang="en-US" altLang="ko-KR" sz="2600" dirty="0" smtClean="0">
                <a:solidFill>
                  <a:schemeClr val="bg1"/>
                </a:solidFill>
              </a:rPr>
              <a:t>40</a:t>
            </a:r>
            <a:r>
              <a:rPr lang="ko-KR" altLang="en-US" sz="2600" dirty="0" smtClean="0">
                <a:solidFill>
                  <a:schemeClr val="bg1"/>
                </a:solidFill>
              </a:rPr>
              <a:t>살이다</a:t>
            </a:r>
            <a:r>
              <a:rPr lang="en-US" altLang="ko-KR" sz="2600" dirty="0" smtClean="0">
                <a:solidFill>
                  <a:schemeClr val="bg1"/>
                </a:solidFill>
              </a:rPr>
              <a:t>. </a:t>
            </a:r>
          </a:p>
          <a:p>
            <a:endParaRPr lang="en-US" altLang="ko-KR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He has </a:t>
            </a:r>
            <a:r>
              <a:rPr lang="en-US" sz="2600" b="1" dirty="0" smtClean="0">
                <a:solidFill>
                  <a:schemeClr val="bg1"/>
                </a:solidFill>
              </a:rPr>
              <a:t>not less than</a:t>
            </a:r>
            <a:r>
              <a:rPr lang="en-US" sz="2600" dirty="0" smtClean="0">
                <a:solidFill>
                  <a:schemeClr val="bg1"/>
                </a:solidFill>
              </a:rPr>
              <a:t> 1,000 dollars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ko-KR" altLang="en-US" sz="2600" dirty="0" smtClean="0">
                <a:solidFill>
                  <a:schemeClr val="bg1"/>
                </a:solidFill>
              </a:rPr>
              <a:t>그는 적어도 </a:t>
            </a:r>
            <a:r>
              <a:rPr lang="en-US" altLang="ko-KR" sz="2600" dirty="0" smtClean="0">
                <a:solidFill>
                  <a:schemeClr val="bg1"/>
                </a:solidFill>
              </a:rPr>
              <a:t>1000</a:t>
            </a:r>
            <a:r>
              <a:rPr lang="ko-KR" altLang="en-US" sz="2600" dirty="0" smtClean="0">
                <a:solidFill>
                  <a:schemeClr val="bg1"/>
                </a:solidFill>
              </a:rPr>
              <a:t>달러를 가지고 있다</a:t>
            </a:r>
            <a:r>
              <a:rPr lang="en-US" altLang="ko-KR" sz="3500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35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Nothing in </a:t>
            </a:r>
            <a:r>
              <a:rPr lang="en-US" sz="2600" dirty="0" smtClean="0">
                <a:solidFill>
                  <a:schemeClr val="bg1"/>
                </a:solidFill>
              </a:rPr>
              <a:t>recent years has </a:t>
            </a:r>
            <a:r>
              <a:rPr lang="en-US" sz="2600" b="1" dirty="0" smtClean="0">
                <a:solidFill>
                  <a:schemeClr val="bg1"/>
                </a:solidFill>
              </a:rPr>
              <a:t>so much</a:t>
            </a:r>
            <a:r>
              <a:rPr lang="en-US" sz="2600" dirty="0" smtClean="0">
                <a:solidFill>
                  <a:schemeClr val="bg1"/>
                </a:solidFill>
              </a:rPr>
              <a:t> changed the economy of Korea </a:t>
            </a:r>
            <a:r>
              <a:rPr lang="en-US" sz="2600" b="1" dirty="0" smtClean="0">
                <a:solidFill>
                  <a:schemeClr val="bg1"/>
                </a:solidFill>
              </a:rPr>
              <a:t>as</a:t>
            </a:r>
            <a:r>
              <a:rPr lang="en-US" sz="2600" dirty="0" smtClean="0">
                <a:solidFill>
                  <a:schemeClr val="bg1"/>
                </a:solidFill>
              </a:rPr>
              <a:t> the development of the supermarket </a:t>
            </a:r>
            <a:endParaRPr lang="en-US" sz="2600" dirty="0" smtClean="0">
              <a:solidFill>
                <a:schemeClr val="bg1"/>
              </a:solidFill>
            </a:endParaRP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ko-KR" altLang="en-US" sz="2600" dirty="0" smtClean="0">
                <a:solidFill>
                  <a:schemeClr val="bg1"/>
                </a:solidFill>
              </a:rPr>
              <a:t>최</a:t>
            </a:r>
            <a:r>
              <a:rPr lang="ko-KR" altLang="en-US" sz="2600" dirty="0" smtClean="0">
                <a:solidFill>
                  <a:schemeClr val="bg1"/>
                </a:solidFill>
              </a:rPr>
              <a:t>근 </a:t>
            </a:r>
            <a:r>
              <a:rPr lang="ko-KR" altLang="en-US" sz="2600" dirty="0" smtClean="0">
                <a:solidFill>
                  <a:schemeClr val="bg1"/>
                </a:solidFill>
              </a:rPr>
              <a:t>그 어떤 것도 슈퍼마켓의 발전 만큼이나 한국의 경제를 많이 변화시킨 것도 없다</a:t>
            </a:r>
            <a:r>
              <a:rPr lang="en-US" altLang="ko-KR" sz="2600" dirty="0" smtClean="0">
                <a:solidFill>
                  <a:schemeClr val="bg1"/>
                </a:solidFill>
              </a:rPr>
              <a:t>. </a:t>
            </a:r>
            <a:endParaRPr lang="en-US" altLang="ko-KR" sz="26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9144000" cy="6215106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3. As</a:t>
            </a:r>
            <a:r>
              <a:rPr lang="ko-KR" altLang="en-US" sz="4000" dirty="0" smtClean="0">
                <a:solidFill>
                  <a:schemeClr val="bg1"/>
                </a:solidFill>
              </a:rPr>
              <a:t>의 쓰임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As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+ </a:t>
            </a:r>
            <a:r>
              <a:rPr lang="ko-KR" altLang="en-US" sz="4000" dirty="0" smtClean="0">
                <a:solidFill>
                  <a:schemeClr val="bg1"/>
                </a:solidFill>
              </a:rPr>
              <a:t>완전 지문</a:t>
            </a:r>
            <a:r>
              <a:rPr lang="en-US" altLang="ko-KR" sz="4000" dirty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: ~</a:t>
            </a:r>
            <a:r>
              <a:rPr lang="ko-KR" altLang="en-US" sz="4000" dirty="0" smtClean="0">
                <a:solidFill>
                  <a:schemeClr val="bg1"/>
                </a:solidFill>
              </a:rPr>
              <a:t>때 </a:t>
            </a:r>
            <a:r>
              <a:rPr lang="en-US" altLang="ko-KR" sz="4000" dirty="0" smtClean="0">
                <a:solidFill>
                  <a:schemeClr val="bg1"/>
                </a:solidFill>
              </a:rPr>
              <a:t>, </a:t>
            </a:r>
            <a:r>
              <a:rPr lang="ko-KR" altLang="en-US" sz="4000" dirty="0" smtClean="0">
                <a:solidFill>
                  <a:schemeClr val="bg1"/>
                </a:solidFill>
              </a:rPr>
              <a:t>때문에</a:t>
            </a:r>
            <a:r>
              <a:rPr lang="en-US" altLang="ko-KR" sz="4000" dirty="0" smtClean="0">
                <a:solidFill>
                  <a:schemeClr val="bg1"/>
                </a:solidFill>
              </a:rPr>
              <a:t>, </a:t>
            </a:r>
            <a:r>
              <a:rPr lang="ko-KR" altLang="en-US" sz="4000" dirty="0" smtClean="0">
                <a:solidFill>
                  <a:schemeClr val="bg1"/>
                </a:solidFill>
              </a:rPr>
              <a:t>처럼</a:t>
            </a:r>
            <a:r>
              <a:rPr lang="en-US" altLang="ko-KR" sz="4000" dirty="0" smtClean="0">
                <a:solidFill>
                  <a:schemeClr val="bg1"/>
                </a:solidFill>
              </a:rPr>
              <a:t>,</a:t>
            </a:r>
            <a:r>
              <a:rPr lang="ko-KR" altLang="en-US" sz="4000" dirty="0" smtClean="0">
                <a:solidFill>
                  <a:schemeClr val="bg1"/>
                </a:solidFill>
              </a:rPr>
              <a:t>동안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As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+ </a:t>
            </a:r>
            <a:r>
              <a:rPr lang="ko-KR" altLang="en-US" sz="4000" dirty="0" smtClean="0">
                <a:solidFill>
                  <a:schemeClr val="bg1"/>
                </a:solidFill>
              </a:rPr>
              <a:t>불완전</a:t>
            </a:r>
            <a:r>
              <a:rPr lang="en-US" altLang="ko-KR" sz="4000" dirty="0">
                <a:solidFill>
                  <a:schemeClr val="bg1"/>
                </a:solidFill>
              </a:rPr>
              <a:t>/</a:t>
            </a:r>
            <a:r>
              <a:rPr lang="en-US" altLang="ko-KR" sz="4000" dirty="0" smtClean="0">
                <a:solidFill>
                  <a:schemeClr val="bg1"/>
                </a:solidFill>
              </a:rPr>
              <a:t> </a:t>
            </a:r>
            <a:r>
              <a:rPr lang="ko-KR" altLang="en-US" sz="4000" dirty="0" smtClean="0">
                <a:solidFill>
                  <a:schemeClr val="bg1"/>
                </a:solidFill>
              </a:rPr>
              <a:t>동사</a:t>
            </a:r>
            <a:r>
              <a:rPr lang="en-US" altLang="ko-KR" sz="4000" dirty="0">
                <a:solidFill>
                  <a:schemeClr val="bg1"/>
                </a:solidFill>
              </a:rPr>
              <a:t>/</a:t>
            </a:r>
            <a:r>
              <a:rPr lang="en-US" altLang="ko-KR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p.p</a:t>
            </a:r>
            <a:r>
              <a:rPr lang="en-US" altLang="ko-KR" sz="4000" dirty="0" smtClean="0">
                <a:solidFill>
                  <a:schemeClr val="bg1"/>
                </a:solidFill>
              </a:rPr>
              <a:t> 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: ~(</a:t>
            </a:r>
            <a:r>
              <a:rPr lang="ko-KR" altLang="en-US" sz="4000" dirty="0" smtClean="0">
                <a:solidFill>
                  <a:schemeClr val="bg1"/>
                </a:solidFill>
              </a:rPr>
              <a:t>한 것</a:t>
            </a:r>
            <a:r>
              <a:rPr lang="en-US" altLang="ko-KR" sz="4000" dirty="0" smtClean="0">
                <a:solidFill>
                  <a:schemeClr val="bg1"/>
                </a:solidFill>
              </a:rPr>
              <a:t>, </a:t>
            </a:r>
            <a:r>
              <a:rPr lang="ko-KR" altLang="en-US" sz="4000" dirty="0" smtClean="0">
                <a:solidFill>
                  <a:schemeClr val="bg1"/>
                </a:solidFill>
              </a:rPr>
              <a:t>했던 것</a:t>
            </a:r>
            <a:r>
              <a:rPr lang="en-US" altLang="ko-KR" sz="4000" dirty="0" smtClean="0">
                <a:solidFill>
                  <a:schemeClr val="bg1"/>
                </a:solidFill>
              </a:rPr>
              <a:t>) </a:t>
            </a:r>
            <a:r>
              <a:rPr lang="ko-KR" altLang="en-US" sz="4000" dirty="0" smtClean="0">
                <a:solidFill>
                  <a:schemeClr val="bg1"/>
                </a:solidFill>
              </a:rPr>
              <a:t>처럼</a:t>
            </a:r>
            <a:r>
              <a:rPr lang="en-US" altLang="ko-KR" sz="4000" dirty="0" smtClean="0">
                <a:solidFill>
                  <a:schemeClr val="bg1"/>
                </a:solidFill>
              </a:rPr>
              <a:t>, </a:t>
            </a:r>
            <a:r>
              <a:rPr lang="ko-KR" altLang="en-US" sz="4000" dirty="0" smtClean="0">
                <a:solidFill>
                  <a:schemeClr val="bg1"/>
                </a:solidFill>
              </a:rPr>
              <a:t>같이  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- </a:t>
            </a:r>
            <a:r>
              <a:rPr lang="ko-KR" altLang="en-US" sz="4000" dirty="0" smtClean="0">
                <a:solidFill>
                  <a:schemeClr val="bg1"/>
                </a:solidFill>
              </a:rPr>
              <a:t>불완전 </a:t>
            </a:r>
            <a:r>
              <a:rPr lang="ko-KR" altLang="en-US" sz="4000" dirty="0" smtClean="0">
                <a:solidFill>
                  <a:schemeClr val="bg1"/>
                </a:solidFill>
              </a:rPr>
              <a:t>지문은 자주 </a:t>
            </a:r>
            <a:r>
              <a:rPr lang="ko-KR" altLang="en-US" sz="4000" dirty="0" smtClean="0">
                <a:solidFill>
                  <a:schemeClr val="bg1"/>
                </a:solidFill>
              </a:rPr>
              <a:t>대동사 사용 </a:t>
            </a:r>
            <a:r>
              <a:rPr lang="en-US" altLang="ko-KR" sz="4000" dirty="0" smtClean="0">
                <a:solidFill>
                  <a:schemeClr val="bg1"/>
                </a:solidFill>
              </a:rPr>
              <a:t>-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As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+ </a:t>
            </a:r>
            <a:r>
              <a:rPr lang="ko-KR" altLang="en-US" sz="4000" dirty="0" smtClean="0">
                <a:solidFill>
                  <a:schemeClr val="bg1"/>
                </a:solidFill>
              </a:rPr>
              <a:t>형용사</a:t>
            </a:r>
            <a:r>
              <a:rPr lang="en-US" altLang="ko-KR" sz="4000" dirty="0" smtClean="0">
                <a:solidFill>
                  <a:schemeClr val="bg1"/>
                </a:solidFill>
              </a:rPr>
              <a:t>,</a:t>
            </a:r>
            <a:r>
              <a:rPr lang="ko-KR" altLang="en-US" sz="4000" dirty="0" smtClean="0">
                <a:solidFill>
                  <a:schemeClr val="bg1"/>
                </a:solidFill>
              </a:rPr>
              <a:t>명사 </a:t>
            </a:r>
            <a:r>
              <a:rPr lang="en-US" altLang="ko-KR" sz="4000" dirty="0" smtClean="0">
                <a:solidFill>
                  <a:schemeClr val="bg1"/>
                </a:solidFill>
              </a:rPr>
              <a:t>: </a:t>
            </a:r>
            <a:r>
              <a:rPr lang="ko-KR" altLang="en-US" sz="4000" dirty="0" smtClean="0">
                <a:solidFill>
                  <a:schemeClr val="bg1"/>
                </a:solidFill>
              </a:rPr>
              <a:t>하다고</a:t>
            </a:r>
            <a:r>
              <a:rPr lang="en-US" altLang="ko-KR" sz="4000" dirty="0" smtClean="0">
                <a:solidFill>
                  <a:schemeClr val="bg1"/>
                </a:solidFill>
              </a:rPr>
              <a:t>(</a:t>
            </a:r>
            <a:r>
              <a:rPr lang="ko-KR" altLang="en-US" sz="4000" dirty="0" smtClean="0">
                <a:solidFill>
                  <a:schemeClr val="bg1"/>
                </a:solidFill>
              </a:rPr>
              <a:t>라고</a:t>
            </a:r>
            <a:r>
              <a:rPr lang="en-US" altLang="ko-KR" sz="4000" dirty="0" smtClean="0">
                <a:solidFill>
                  <a:schemeClr val="bg1"/>
                </a:solidFill>
              </a:rPr>
              <a:t>), </a:t>
            </a:r>
            <a:r>
              <a:rPr lang="ko-KR" altLang="en-US" sz="4000" dirty="0" smtClean="0">
                <a:solidFill>
                  <a:schemeClr val="bg1"/>
                </a:solidFill>
              </a:rPr>
              <a:t>로써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As + </a:t>
            </a:r>
            <a:r>
              <a:rPr lang="ko-KR" altLang="en-US" sz="4000" dirty="0" smtClean="0">
                <a:solidFill>
                  <a:schemeClr val="bg1"/>
                </a:solidFill>
              </a:rPr>
              <a:t>부사</a:t>
            </a:r>
            <a:r>
              <a:rPr lang="en-US" altLang="ko-KR" sz="4000" dirty="0" smtClean="0">
                <a:solidFill>
                  <a:schemeClr val="bg1"/>
                </a:solidFill>
              </a:rPr>
              <a:t>,</a:t>
            </a:r>
            <a:r>
              <a:rPr lang="ko-KR" altLang="en-US" sz="4000" dirty="0" smtClean="0">
                <a:solidFill>
                  <a:schemeClr val="bg1"/>
                </a:solidFill>
              </a:rPr>
              <a:t>형용사 </a:t>
            </a:r>
            <a:r>
              <a:rPr lang="en-US" altLang="ko-KR" sz="4000" dirty="0" smtClean="0">
                <a:solidFill>
                  <a:schemeClr val="bg1"/>
                </a:solidFill>
              </a:rPr>
              <a:t>+ as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+ </a:t>
            </a:r>
            <a:r>
              <a:rPr lang="ko-KR" altLang="en-US" sz="4000" dirty="0" smtClean="0">
                <a:solidFill>
                  <a:schemeClr val="bg1"/>
                </a:solidFill>
              </a:rPr>
              <a:t>불완전</a:t>
            </a:r>
            <a:r>
              <a:rPr lang="en-US" altLang="ko-KR" sz="4000" dirty="0" smtClean="0">
                <a:solidFill>
                  <a:schemeClr val="bg1"/>
                </a:solidFill>
              </a:rPr>
              <a:t>/ </a:t>
            </a:r>
            <a:r>
              <a:rPr lang="ko-KR" altLang="en-US" sz="4000" dirty="0" smtClean="0">
                <a:solidFill>
                  <a:schemeClr val="bg1"/>
                </a:solidFill>
              </a:rPr>
              <a:t>명사 </a:t>
            </a:r>
            <a:r>
              <a:rPr lang="en-US" altLang="ko-KR" sz="4000" dirty="0" smtClean="0">
                <a:solidFill>
                  <a:schemeClr val="bg1"/>
                </a:solidFill>
              </a:rPr>
              <a:t>:~</a:t>
            </a:r>
            <a:r>
              <a:rPr lang="ko-KR" altLang="en-US" sz="4000" dirty="0" smtClean="0">
                <a:solidFill>
                  <a:schemeClr val="bg1"/>
                </a:solidFill>
              </a:rPr>
              <a:t>만큼</a:t>
            </a:r>
            <a:r>
              <a:rPr lang="en-US" altLang="ko-KR" sz="4000" dirty="0" smtClean="0">
                <a:solidFill>
                  <a:schemeClr val="bg1"/>
                </a:solidFill>
              </a:rPr>
              <a:t>(as)~ </a:t>
            </a:r>
            <a:r>
              <a:rPr lang="ko-KR" altLang="en-US" sz="4000" dirty="0" smtClean="0">
                <a:solidFill>
                  <a:schemeClr val="bg1"/>
                </a:solidFill>
              </a:rPr>
              <a:t>매우</a:t>
            </a:r>
            <a:r>
              <a:rPr lang="en-US" altLang="ko-KR" sz="4000" dirty="0" smtClean="0">
                <a:solidFill>
                  <a:schemeClr val="bg1"/>
                </a:solidFill>
              </a:rPr>
              <a:t>(As) </a:t>
            </a:r>
            <a:r>
              <a:rPr lang="ko-KR" altLang="en-US" sz="4000" dirty="0" smtClean="0">
                <a:solidFill>
                  <a:schemeClr val="bg1"/>
                </a:solidFill>
              </a:rPr>
              <a:t>한</a:t>
            </a:r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 is not so </a:t>
            </a:r>
            <a:r>
              <a:rPr lang="ko-KR" altLang="en-US" sz="4000" dirty="0" smtClean="0">
                <a:solidFill>
                  <a:schemeClr val="bg1"/>
                </a:solidFill>
              </a:rPr>
              <a:t>형</a:t>
            </a:r>
            <a:r>
              <a:rPr lang="en-US" altLang="ko-KR" sz="4000" dirty="0" smtClean="0">
                <a:solidFill>
                  <a:schemeClr val="bg1"/>
                </a:solidFill>
              </a:rPr>
              <a:t>/</a:t>
            </a:r>
            <a:r>
              <a:rPr lang="ko-KR" altLang="en-US" sz="4000" dirty="0" smtClean="0">
                <a:solidFill>
                  <a:schemeClr val="bg1"/>
                </a:solidFill>
              </a:rPr>
              <a:t>부 </a:t>
            </a:r>
            <a:r>
              <a:rPr lang="en-US" altLang="ko-KR" sz="4000" dirty="0" smtClean="0">
                <a:solidFill>
                  <a:schemeClr val="bg1"/>
                </a:solidFill>
              </a:rPr>
              <a:t>as</a:t>
            </a:r>
            <a:r>
              <a:rPr lang="ko-KR" altLang="en-US" sz="4000" dirty="0" smtClean="0">
                <a:solidFill>
                  <a:schemeClr val="bg1"/>
                </a:solidFill>
              </a:rPr>
              <a:t> </a:t>
            </a:r>
            <a:r>
              <a:rPr lang="en-US" altLang="ko-KR" sz="4000" dirty="0" smtClean="0">
                <a:solidFill>
                  <a:schemeClr val="bg1"/>
                </a:solidFill>
              </a:rPr>
              <a:t>B : A</a:t>
            </a:r>
            <a:r>
              <a:rPr lang="ko-KR" altLang="en-US" sz="4000" dirty="0" smtClean="0">
                <a:solidFill>
                  <a:schemeClr val="bg1"/>
                </a:solidFill>
              </a:rPr>
              <a:t>는</a:t>
            </a:r>
            <a:r>
              <a:rPr lang="en-US" altLang="ko-KR" sz="4000" dirty="0" smtClean="0">
                <a:solidFill>
                  <a:schemeClr val="bg1"/>
                </a:solidFill>
              </a:rPr>
              <a:t> B</a:t>
            </a:r>
            <a:r>
              <a:rPr lang="ko-KR" altLang="en-US" sz="4000" dirty="0" smtClean="0">
                <a:solidFill>
                  <a:schemeClr val="bg1"/>
                </a:solidFill>
              </a:rPr>
              <a:t>만큼</a:t>
            </a:r>
            <a:r>
              <a:rPr lang="en-US" altLang="ko-KR" sz="4000" dirty="0" smtClean="0">
                <a:solidFill>
                  <a:schemeClr val="bg1"/>
                </a:solidFill>
              </a:rPr>
              <a:t>~</a:t>
            </a:r>
            <a:r>
              <a:rPr lang="ko-KR" altLang="en-US" sz="4000" dirty="0" smtClean="0">
                <a:solidFill>
                  <a:schemeClr val="bg1"/>
                </a:solidFill>
              </a:rPr>
              <a:t>하지 않다</a:t>
            </a:r>
            <a:r>
              <a:rPr lang="en-US" altLang="ko-KR" sz="4000" dirty="0" smtClean="0">
                <a:solidFill>
                  <a:schemeClr val="bg1"/>
                </a:solidFill>
              </a:rPr>
              <a:t>. (B</a:t>
            </a:r>
            <a:r>
              <a:rPr lang="ko-KR" altLang="en-US" sz="4000" dirty="0" smtClean="0">
                <a:solidFill>
                  <a:schemeClr val="bg1"/>
                </a:solidFill>
              </a:rPr>
              <a:t>가 가장</a:t>
            </a:r>
            <a:r>
              <a:rPr lang="en-US" altLang="ko-KR" sz="4000" dirty="0" smtClean="0">
                <a:solidFill>
                  <a:schemeClr val="bg1"/>
                </a:solidFill>
              </a:rPr>
              <a:t>~</a:t>
            </a:r>
            <a:r>
              <a:rPr lang="ko-KR" altLang="en-US" sz="4000" dirty="0" smtClean="0">
                <a:solidFill>
                  <a:schemeClr val="bg1"/>
                </a:solidFill>
              </a:rPr>
              <a:t>하다</a:t>
            </a:r>
            <a:r>
              <a:rPr lang="en-US" altLang="ko-KR" sz="4000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r>
              <a:rPr lang="en-US" altLang="ko-KR" sz="4000" dirty="0" smtClean="0">
                <a:solidFill>
                  <a:schemeClr val="bg1"/>
                </a:solidFill>
              </a:rPr>
              <a:t>A is </a:t>
            </a:r>
            <a:r>
              <a:rPr lang="ko-KR" altLang="en-US" sz="4000" dirty="0" smtClean="0">
                <a:solidFill>
                  <a:schemeClr val="bg1"/>
                </a:solidFill>
              </a:rPr>
              <a:t>배수</a:t>
            </a:r>
            <a:r>
              <a:rPr lang="en-US" altLang="ko-KR" sz="4000" dirty="0" smtClean="0">
                <a:solidFill>
                  <a:schemeClr val="bg1"/>
                </a:solidFill>
              </a:rPr>
              <a:t>(two times) as </a:t>
            </a:r>
            <a:r>
              <a:rPr lang="ko-KR" altLang="en-US" sz="4000" dirty="0" smtClean="0">
                <a:solidFill>
                  <a:schemeClr val="bg1"/>
                </a:solidFill>
              </a:rPr>
              <a:t>형</a:t>
            </a:r>
            <a:r>
              <a:rPr lang="en-US" altLang="ko-KR" sz="4000" dirty="0" smtClean="0">
                <a:solidFill>
                  <a:schemeClr val="bg1"/>
                </a:solidFill>
              </a:rPr>
              <a:t>/</a:t>
            </a:r>
            <a:r>
              <a:rPr lang="ko-KR" altLang="en-US" sz="4000" dirty="0" smtClean="0">
                <a:solidFill>
                  <a:schemeClr val="bg1"/>
                </a:solidFill>
              </a:rPr>
              <a:t>부사 </a:t>
            </a:r>
            <a:r>
              <a:rPr lang="en-US" altLang="ko-KR" sz="4000" dirty="0" smtClean="0">
                <a:solidFill>
                  <a:schemeClr val="bg1"/>
                </a:solidFill>
              </a:rPr>
              <a:t>as B : A</a:t>
            </a:r>
            <a:r>
              <a:rPr lang="ko-KR" altLang="en-US" sz="4000" dirty="0" smtClean="0">
                <a:solidFill>
                  <a:schemeClr val="bg1"/>
                </a:solidFill>
              </a:rPr>
              <a:t>는 </a:t>
            </a:r>
            <a:r>
              <a:rPr lang="en-US" altLang="ko-KR" sz="4000" dirty="0" smtClean="0">
                <a:solidFill>
                  <a:schemeClr val="bg1"/>
                </a:solidFill>
              </a:rPr>
              <a:t>B</a:t>
            </a:r>
            <a:r>
              <a:rPr lang="ko-KR" altLang="en-US" sz="4000" dirty="0" smtClean="0">
                <a:solidFill>
                  <a:schemeClr val="bg1"/>
                </a:solidFill>
              </a:rPr>
              <a:t>보다 </a:t>
            </a:r>
            <a:r>
              <a:rPr lang="en-US" altLang="ko-KR" sz="4000" dirty="0" smtClean="0">
                <a:solidFill>
                  <a:schemeClr val="bg1"/>
                </a:solidFill>
              </a:rPr>
              <a:t>~</a:t>
            </a:r>
            <a:r>
              <a:rPr lang="ko-KR" altLang="en-US" sz="4000" dirty="0" smtClean="0">
                <a:solidFill>
                  <a:schemeClr val="bg1"/>
                </a:solidFill>
              </a:rPr>
              <a:t>배나 </a:t>
            </a:r>
            <a:r>
              <a:rPr lang="en-US" altLang="ko-KR" sz="4000" dirty="0" smtClean="0">
                <a:solidFill>
                  <a:schemeClr val="bg1"/>
                </a:solidFill>
              </a:rPr>
              <a:t>~</a:t>
            </a:r>
            <a:r>
              <a:rPr lang="ko-KR" altLang="en-US" sz="4000" dirty="0" smtClean="0">
                <a:solidFill>
                  <a:schemeClr val="bg1"/>
                </a:solidFill>
              </a:rPr>
              <a:t>하다</a:t>
            </a:r>
            <a:r>
              <a:rPr lang="en-US" altLang="ko-KR" sz="4000" dirty="0" smtClean="0">
                <a:solidFill>
                  <a:schemeClr val="bg1"/>
                </a:solidFill>
              </a:rPr>
              <a:t>.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4286280"/>
          </a:xfrm>
        </p:spPr>
        <p:txBody>
          <a:bodyPr>
            <a:norm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</a:rPr>
              <a:t>4. It </a:t>
            </a:r>
            <a:r>
              <a:rPr lang="en-US" altLang="ko-KR" sz="2800" b="1" dirty="0">
                <a:solidFill>
                  <a:schemeClr val="bg1"/>
                </a:solidFill>
              </a:rPr>
              <a:t>~ that </a:t>
            </a:r>
            <a:r>
              <a:rPr lang="ko-KR" altLang="en-US" sz="2800" b="1" dirty="0">
                <a:solidFill>
                  <a:schemeClr val="bg1"/>
                </a:solidFill>
              </a:rPr>
              <a:t>강조구문의 유형</a:t>
            </a:r>
            <a:endParaRPr lang="ko-KR" altLang="en-US" sz="2800" dirty="0">
              <a:solidFill>
                <a:schemeClr val="bg1"/>
              </a:solidFill>
            </a:endParaRPr>
          </a:p>
          <a:p>
            <a:endParaRPr lang="en-US" altLang="ko-KR" sz="2800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1&gt; It be</a:t>
            </a:r>
            <a:r>
              <a:rPr lang="ko-KR" altLang="en-US" sz="2800" b="1" dirty="0">
                <a:solidFill>
                  <a:schemeClr val="bg1"/>
                </a:solidFill>
              </a:rPr>
              <a:t>동사 </a:t>
            </a:r>
            <a:r>
              <a:rPr lang="en-US" altLang="ko-KR" sz="2800" b="1" dirty="0">
                <a:solidFill>
                  <a:schemeClr val="bg1"/>
                </a:solidFill>
              </a:rPr>
              <a:t>+ </a:t>
            </a:r>
            <a:r>
              <a:rPr lang="ko-KR" altLang="en-US" sz="2800" b="1" u="sng" dirty="0">
                <a:solidFill>
                  <a:schemeClr val="bg1"/>
                </a:solidFill>
              </a:rPr>
              <a:t>명사 </a:t>
            </a:r>
            <a:r>
              <a:rPr lang="en-US" altLang="ko-KR" sz="2800" b="1" u="sng" dirty="0">
                <a:solidFill>
                  <a:schemeClr val="bg1"/>
                </a:solidFill>
              </a:rPr>
              <a:t>+ </a:t>
            </a:r>
            <a:r>
              <a:rPr lang="en-US" sz="2800" b="1" u="sng" dirty="0">
                <a:solidFill>
                  <a:schemeClr val="bg1"/>
                </a:solidFill>
              </a:rPr>
              <a:t>that (who ) + </a:t>
            </a:r>
            <a:r>
              <a:rPr lang="ko-KR" altLang="en-US" sz="2800" b="1" u="sng" dirty="0">
                <a:solidFill>
                  <a:schemeClr val="bg1"/>
                </a:solidFill>
              </a:rPr>
              <a:t>불완전 지문</a:t>
            </a:r>
            <a:endParaRPr lang="ko-KR" altLang="en-US" sz="2800" dirty="0">
              <a:solidFill>
                <a:schemeClr val="bg1"/>
              </a:solidFill>
            </a:endParaRPr>
          </a:p>
          <a:p>
            <a:endParaRPr lang="en-US" altLang="ko-KR" sz="2800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2&gt; It + </a:t>
            </a:r>
            <a:r>
              <a:rPr lang="ko-KR" altLang="en-US" sz="2800" b="1" u="sng" dirty="0">
                <a:solidFill>
                  <a:schemeClr val="bg1"/>
                </a:solidFill>
              </a:rPr>
              <a:t>부사</a:t>
            </a:r>
            <a:r>
              <a:rPr lang="en-US" altLang="ko-KR" sz="2800" b="1" u="sng" dirty="0">
                <a:solidFill>
                  <a:schemeClr val="bg1"/>
                </a:solidFill>
              </a:rPr>
              <a:t>(</a:t>
            </a:r>
            <a:r>
              <a:rPr lang="ko-KR" altLang="en-US" sz="2800" b="1" u="sng" dirty="0">
                <a:solidFill>
                  <a:schemeClr val="bg1"/>
                </a:solidFill>
              </a:rPr>
              <a:t>구</a:t>
            </a:r>
            <a:r>
              <a:rPr lang="en-US" altLang="ko-KR" sz="2800" b="1" u="sng" dirty="0">
                <a:solidFill>
                  <a:schemeClr val="bg1"/>
                </a:solidFill>
              </a:rPr>
              <a:t>,</a:t>
            </a:r>
            <a:r>
              <a:rPr lang="ko-KR" altLang="en-US" sz="2800" b="1" u="sng" dirty="0">
                <a:solidFill>
                  <a:schemeClr val="bg1"/>
                </a:solidFill>
              </a:rPr>
              <a:t>절</a:t>
            </a:r>
            <a:r>
              <a:rPr lang="en-US" altLang="ko-KR" sz="2800" b="1" u="sng" dirty="0">
                <a:solidFill>
                  <a:schemeClr val="bg1"/>
                </a:solidFill>
              </a:rPr>
              <a:t>) + that + </a:t>
            </a:r>
            <a:r>
              <a:rPr lang="ko-KR" altLang="en-US" sz="2800" b="1" u="sng" dirty="0">
                <a:solidFill>
                  <a:schemeClr val="bg1"/>
                </a:solidFill>
              </a:rPr>
              <a:t>완전지문</a:t>
            </a:r>
            <a:endParaRPr lang="ko-KR" altLang="en-US" sz="2800" u="sng" dirty="0">
              <a:solidFill>
                <a:schemeClr val="bg1"/>
              </a:solidFill>
            </a:endParaRPr>
          </a:p>
          <a:p>
            <a:endParaRPr lang="en-US" altLang="ko-KR" sz="3500" dirty="0" smtClean="0">
              <a:solidFill>
                <a:schemeClr val="bg1"/>
              </a:solidFill>
            </a:endParaRPr>
          </a:p>
          <a:p>
            <a:endParaRPr lang="en-US" altLang="ko-KR" sz="4000" dirty="0" smtClean="0">
              <a:solidFill>
                <a:schemeClr val="bg1"/>
              </a:solidFill>
            </a:endParaRPr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9144000" cy="6215106"/>
          </a:xfrm>
        </p:spPr>
        <p:txBody>
          <a:bodyPr>
            <a:normAutofit/>
          </a:bodyPr>
          <a:lstStyle/>
          <a:p>
            <a:endParaRPr lang="en-US" altLang="ko-KR" sz="3500" dirty="0" smtClean="0">
              <a:solidFill>
                <a:schemeClr val="bg1"/>
              </a:solidFill>
            </a:endParaRPr>
          </a:p>
          <a:p>
            <a:r>
              <a:rPr lang="ko-KR" altLang="en-US" sz="4000" dirty="0" smtClean="0">
                <a:solidFill>
                  <a:schemeClr val="bg1"/>
                </a:solidFill>
              </a:rPr>
              <a:t>예문</a:t>
            </a:r>
            <a:r>
              <a:rPr lang="en-US" altLang="ko-KR" sz="4000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dirty="0" smtClean="0"/>
          </a:p>
          <a:p>
            <a:r>
              <a:rPr lang="en-US" b="1" dirty="0">
                <a:solidFill>
                  <a:schemeClr val="bg1"/>
                </a:solidFill>
              </a:rPr>
              <a:t>It was two men that I worked for</a:t>
            </a:r>
            <a:endParaRPr lang="en-US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It was not until his arrival that we </a:t>
            </a:r>
            <a:r>
              <a:rPr lang="en-US" b="1" dirty="0" smtClean="0">
                <a:solidFill>
                  <a:schemeClr val="bg1"/>
                </a:solidFill>
              </a:rPr>
              <a:t>went home</a:t>
            </a:r>
            <a:endParaRPr lang="en-US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sz="5900" dirty="0" smtClean="0">
                <a:solidFill>
                  <a:schemeClr val="bg1"/>
                </a:solidFill>
              </a:rPr>
              <a:t>5. Inversion </a:t>
            </a:r>
            <a:r>
              <a:rPr lang="en-US" altLang="ko-KR" sz="5900" dirty="0" smtClean="0">
                <a:solidFill>
                  <a:schemeClr val="bg1"/>
                </a:solidFill>
              </a:rPr>
              <a:t>: </a:t>
            </a:r>
            <a:r>
              <a:rPr lang="ko-KR" altLang="en-US" sz="5900" dirty="0" smtClean="0">
                <a:solidFill>
                  <a:schemeClr val="bg1"/>
                </a:solidFill>
              </a:rPr>
              <a:t>도치</a:t>
            </a:r>
            <a:r>
              <a:rPr lang="en-US" altLang="ko-KR" sz="5900" dirty="0" smtClean="0">
                <a:solidFill>
                  <a:schemeClr val="bg1"/>
                </a:solidFill>
              </a:rPr>
              <a:t> </a:t>
            </a:r>
            <a:endParaRPr lang="en-US" altLang="ko-KR" sz="5900" dirty="0" smtClean="0">
              <a:solidFill>
                <a:schemeClr val="bg1"/>
              </a:solidFill>
            </a:endParaRPr>
          </a:p>
          <a:p>
            <a:endParaRPr lang="en-US" altLang="ko-KR" sz="4400" dirty="0" smtClean="0">
              <a:solidFill>
                <a:schemeClr val="bg1"/>
              </a:solidFill>
            </a:endParaRPr>
          </a:p>
          <a:p>
            <a:r>
              <a:rPr lang="en-US" altLang="ko-KR" sz="4400" b="1" dirty="0" smtClean="0">
                <a:solidFill>
                  <a:schemeClr val="bg1"/>
                </a:solidFill>
              </a:rPr>
              <a:t>1</a:t>
            </a:r>
            <a:r>
              <a:rPr lang="en-US" altLang="ko-KR" sz="4400" b="1" dirty="0">
                <a:solidFill>
                  <a:schemeClr val="bg1"/>
                </a:solidFill>
              </a:rPr>
              <a:t>&gt; 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부자 </a:t>
            </a:r>
            <a:r>
              <a:rPr lang="ko-KR" altLang="en-US" sz="4400" b="1" dirty="0">
                <a:solidFill>
                  <a:schemeClr val="bg1"/>
                </a:solidFill>
              </a:rPr>
              <a:t>도치 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ko-KR" altLang="en-US" sz="4400" b="1" dirty="0" smtClean="0">
                <a:solidFill>
                  <a:schemeClr val="bg1"/>
                </a:solidFill>
              </a:rPr>
              <a:t>위치</a:t>
            </a:r>
            <a:r>
              <a:rPr lang="en-US" altLang="ko-KR" sz="4400" b="1" dirty="0">
                <a:solidFill>
                  <a:schemeClr val="bg1"/>
                </a:solidFill>
              </a:rPr>
              <a:t>, </a:t>
            </a:r>
            <a:r>
              <a:rPr lang="ko-KR" altLang="en-US" sz="4400" b="1" dirty="0">
                <a:solidFill>
                  <a:schemeClr val="bg1"/>
                </a:solidFill>
              </a:rPr>
              <a:t>출처</a:t>
            </a:r>
            <a:r>
              <a:rPr lang="en-US" altLang="ko-KR" sz="4400" b="1" dirty="0">
                <a:solidFill>
                  <a:schemeClr val="bg1"/>
                </a:solidFill>
              </a:rPr>
              <a:t>, </a:t>
            </a:r>
            <a:r>
              <a:rPr lang="ko-KR" altLang="en-US" sz="4400" b="1" dirty="0">
                <a:solidFill>
                  <a:schemeClr val="bg1"/>
                </a:solidFill>
              </a:rPr>
              <a:t>장소의 부사</a:t>
            </a:r>
            <a:r>
              <a:rPr lang="en-US" altLang="ko-KR" sz="4400" b="1" dirty="0">
                <a:solidFill>
                  <a:schemeClr val="bg1"/>
                </a:solidFill>
              </a:rPr>
              <a:t>(</a:t>
            </a:r>
            <a:r>
              <a:rPr lang="ko-KR" altLang="en-US" sz="4400" b="1" dirty="0">
                <a:solidFill>
                  <a:schemeClr val="bg1"/>
                </a:solidFill>
              </a:rPr>
              <a:t>구</a:t>
            </a:r>
            <a:r>
              <a:rPr lang="en-US" altLang="ko-KR" sz="4400" b="1" dirty="0">
                <a:solidFill>
                  <a:schemeClr val="bg1"/>
                </a:solidFill>
              </a:rPr>
              <a:t>, </a:t>
            </a:r>
            <a:r>
              <a:rPr lang="ko-KR" altLang="en-US" sz="4400" b="1" dirty="0">
                <a:solidFill>
                  <a:schemeClr val="bg1"/>
                </a:solidFill>
              </a:rPr>
              <a:t>절</a:t>
            </a:r>
            <a:r>
              <a:rPr lang="en-US" altLang="ko-KR" sz="4400" b="1" dirty="0">
                <a:solidFill>
                  <a:schemeClr val="bg1"/>
                </a:solidFill>
              </a:rPr>
              <a:t>) + </a:t>
            </a:r>
            <a:r>
              <a:rPr lang="ko-KR" altLang="en-US" sz="4400" b="1" dirty="0">
                <a:solidFill>
                  <a:schemeClr val="bg1"/>
                </a:solidFill>
              </a:rPr>
              <a:t>자동사 </a:t>
            </a:r>
            <a:r>
              <a:rPr lang="en-US" altLang="ko-KR" sz="4400" b="1" dirty="0">
                <a:solidFill>
                  <a:schemeClr val="bg1"/>
                </a:solidFill>
              </a:rPr>
              <a:t>+ S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대명사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X)</a:t>
            </a:r>
          </a:p>
          <a:p>
            <a:pPr>
              <a:buFontTx/>
              <a:buChar char="-"/>
            </a:pPr>
            <a:endParaRPr lang="ko-KR" altLang="en-US" sz="4400" dirty="0">
              <a:solidFill>
                <a:schemeClr val="bg1"/>
              </a:solidFill>
            </a:endParaRPr>
          </a:p>
          <a:p>
            <a:r>
              <a:rPr lang="en-US" altLang="ko-KR" sz="4400" b="1" dirty="0">
                <a:solidFill>
                  <a:schemeClr val="bg1"/>
                </a:solidFill>
              </a:rPr>
              <a:t>2&gt; </a:t>
            </a:r>
            <a:r>
              <a:rPr lang="ko-KR" altLang="en-US" sz="4400" b="1" dirty="0">
                <a:solidFill>
                  <a:schemeClr val="bg1"/>
                </a:solidFill>
              </a:rPr>
              <a:t>형이 도치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ko-KR" altLang="en-US" sz="4400" b="1" dirty="0" smtClean="0">
                <a:solidFill>
                  <a:schemeClr val="bg1"/>
                </a:solidFill>
              </a:rPr>
              <a:t>형용사 </a:t>
            </a:r>
            <a:r>
              <a:rPr lang="en-US" altLang="ko-KR" sz="4400" b="1" dirty="0">
                <a:solidFill>
                  <a:schemeClr val="bg1"/>
                </a:solidFill>
              </a:rPr>
              <a:t>(~</a:t>
            </a:r>
            <a:r>
              <a:rPr lang="en-US" altLang="ko-KR" sz="4400" b="1" dirty="0" err="1">
                <a:solidFill>
                  <a:schemeClr val="bg1"/>
                </a:solidFill>
              </a:rPr>
              <a:t>ing</a:t>
            </a:r>
            <a:r>
              <a:rPr lang="en-US" altLang="ko-KR" sz="4400" b="1" dirty="0">
                <a:solidFill>
                  <a:schemeClr val="bg1"/>
                </a:solidFill>
              </a:rPr>
              <a:t>, </a:t>
            </a:r>
            <a:r>
              <a:rPr lang="en-US" altLang="ko-KR" sz="4400" b="1" dirty="0" err="1">
                <a:solidFill>
                  <a:schemeClr val="bg1"/>
                </a:solidFill>
              </a:rPr>
              <a:t>p.p</a:t>
            </a:r>
            <a:r>
              <a:rPr lang="en-US" altLang="ko-KR" sz="4400" b="1" dirty="0">
                <a:solidFill>
                  <a:schemeClr val="bg1"/>
                </a:solidFill>
              </a:rPr>
              <a:t>, </a:t>
            </a:r>
            <a:r>
              <a:rPr lang="ko-KR" altLang="en-US" sz="4400" b="1" dirty="0">
                <a:solidFill>
                  <a:schemeClr val="bg1"/>
                </a:solidFill>
              </a:rPr>
              <a:t>형용사</a:t>
            </a:r>
            <a:r>
              <a:rPr lang="en-US" altLang="ko-KR" sz="4400" b="1" dirty="0">
                <a:solidFill>
                  <a:schemeClr val="bg1"/>
                </a:solidFill>
              </a:rPr>
              <a:t>) + </a:t>
            </a:r>
            <a:r>
              <a:rPr lang="ko-KR" altLang="en-US" sz="4400" b="1" dirty="0">
                <a:solidFill>
                  <a:schemeClr val="bg1"/>
                </a:solidFill>
              </a:rPr>
              <a:t>동사 </a:t>
            </a:r>
            <a:r>
              <a:rPr lang="en-US" altLang="ko-KR" sz="4400" b="1" dirty="0">
                <a:solidFill>
                  <a:schemeClr val="bg1"/>
                </a:solidFill>
              </a:rPr>
              <a:t>+ S ( 2</a:t>
            </a:r>
            <a:r>
              <a:rPr lang="ko-KR" altLang="en-US" sz="4400" b="1" dirty="0">
                <a:solidFill>
                  <a:schemeClr val="bg1"/>
                </a:solidFill>
              </a:rPr>
              <a:t>형식 지문</a:t>
            </a:r>
            <a:r>
              <a:rPr lang="en-US" altLang="ko-KR" sz="4400" b="1" dirty="0">
                <a:solidFill>
                  <a:schemeClr val="bg1"/>
                </a:solidFill>
              </a:rPr>
              <a:t>) </a:t>
            </a:r>
            <a:endParaRPr lang="en-US" altLang="ko-KR" sz="4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ko-KR" altLang="en-US" sz="4400" dirty="0">
              <a:solidFill>
                <a:schemeClr val="bg1"/>
              </a:solidFill>
            </a:endParaRPr>
          </a:p>
          <a:p>
            <a:r>
              <a:rPr lang="en-US" altLang="ko-KR" sz="4400" b="1" dirty="0">
                <a:solidFill>
                  <a:schemeClr val="bg1"/>
                </a:solidFill>
              </a:rPr>
              <a:t>3&gt; </a:t>
            </a:r>
            <a:r>
              <a:rPr lang="ko-KR" altLang="en-US" sz="4400" b="1" dirty="0" err="1">
                <a:solidFill>
                  <a:schemeClr val="bg1"/>
                </a:solidFill>
              </a:rPr>
              <a:t>온부</a:t>
            </a:r>
            <a:r>
              <a:rPr lang="ko-KR" altLang="en-US" sz="4400" b="1" dirty="0">
                <a:solidFill>
                  <a:schemeClr val="bg1"/>
                </a:solidFill>
              </a:rPr>
              <a:t> 도치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altLang="ko-KR" sz="4400" b="1" dirty="0" smtClean="0">
                <a:solidFill>
                  <a:schemeClr val="bg1"/>
                </a:solidFill>
              </a:rPr>
              <a:t>Only </a:t>
            </a:r>
            <a:r>
              <a:rPr lang="en-US" altLang="ko-KR" sz="4400" b="1" dirty="0">
                <a:solidFill>
                  <a:schemeClr val="bg1"/>
                </a:solidFill>
              </a:rPr>
              <a:t>+ </a:t>
            </a:r>
            <a:r>
              <a:rPr lang="ko-KR" altLang="en-US" sz="4400" b="1" dirty="0">
                <a:solidFill>
                  <a:schemeClr val="bg1"/>
                </a:solidFill>
              </a:rPr>
              <a:t>부사</a:t>
            </a:r>
            <a:r>
              <a:rPr lang="en-US" altLang="ko-KR" sz="4400" b="1" dirty="0">
                <a:solidFill>
                  <a:schemeClr val="bg1"/>
                </a:solidFill>
              </a:rPr>
              <a:t>(</a:t>
            </a:r>
            <a:r>
              <a:rPr lang="ko-KR" altLang="en-US" sz="4400" b="1" dirty="0">
                <a:solidFill>
                  <a:schemeClr val="bg1"/>
                </a:solidFill>
              </a:rPr>
              <a:t>구</a:t>
            </a:r>
            <a:r>
              <a:rPr lang="en-US" altLang="ko-KR" sz="4400" b="1" dirty="0">
                <a:solidFill>
                  <a:schemeClr val="bg1"/>
                </a:solidFill>
              </a:rPr>
              <a:t>,</a:t>
            </a:r>
            <a:r>
              <a:rPr lang="ko-KR" altLang="en-US" sz="4400" b="1" dirty="0">
                <a:solidFill>
                  <a:schemeClr val="bg1"/>
                </a:solidFill>
              </a:rPr>
              <a:t>절</a:t>
            </a:r>
            <a:r>
              <a:rPr lang="en-US" altLang="ko-KR" sz="4400" b="1" dirty="0">
                <a:solidFill>
                  <a:schemeClr val="bg1"/>
                </a:solidFill>
              </a:rPr>
              <a:t>) + </a:t>
            </a:r>
            <a:r>
              <a:rPr lang="ko-KR" altLang="en-US" sz="4400" b="1" dirty="0">
                <a:solidFill>
                  <a:schemeClr val="bg1"/>
                </a:solidFill>
              </a:rPr>
              <a:t>동사 </a:t>
            </a:r>
            <a:r>
              <a:rPr lang="en-US" altLang="ko-KR" sz="4400" b="1" dirty="0">
                <a:solidFill>
                  <a:schemeClr val="bg1"/>
                </a:solidFill>
              </a:rPr>
              <a:t>+ S </a:t>
            </a:r>
            <a:endParaRPr lang="en-US" altLang="ko-KR" sz="4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ko-KR" altLang="en-US" sz="4400" dirty="0">
              <a:solidFill>
                <a:schemeClr val="bg1"/>
              </a:solidFill>
            </a:endParaRPr>
          </a:p>
          <a:p>
            <a:r>
              <a:rPr lang="en-US" altLang="ko-KR" sz="4400" b="1" dirty="0">
                <a:solidFill>
                  <a:schemeClr val="bg1"/>
                </a:solidFill>
              </a:rPr>
              <a:t>4&gt; 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부정 </a:t>
            </a:r>
            <a:r>
              <a:rPr lang="ko-KR" altLang="en-US" sz="4400" b="1" dirty="0">
                <a:solidFill>
                  <a:schemeClr val="bg1"/>
                </a:solidFill>
              </a:rPr>
              <a:t>도치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ko-KR" altLang="en-US" sz="4400" b="1" dirty="0" smtClean="0">
                <a:solidFill>
                  <a:schemeClr val="bg1"/>
                </a:solidFill>
              </a:rPr>
              <a:t>부사인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또는 전치사 안에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)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4400" b="1" dirty="0">
                <a:solidFill>
                  <a:schemeClr val="bg1"/>
                </a:solidFill>
              </a:rPr>
              <a:t>부정어구 </a:t>
            </a:r>
            <a:r>
              <a:rPr lang="en-US" altLang="ko-KR" sz="4400" b="1" dirty="0">
                <a:solidFill>
                  <a:schemeClr val="bg1"/>
                </a:solidFill>
              </a:rPr>
              <a:t>+ V +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S</a:t>
            </a:r>
          </a:p>
          <a:p>
            <a:pPr>
              <a:buFontTx/>
              <a:buChar char="-"/>
            </a:pPr>
            <a:endParaRPr lang="ko-KR" altLang="en-US" sz="4400" dirty="0">
              <a:solidFill>
                <a:schemeClr val="bg1"/>
              </a:solidFill>
            </a:endParaRPr>
          </a:p>
          <a:p>
            <a:r>
              <a:rPr lang="en-US" altLang="ko-KR" sz="4400" b="1" dirty="0">
                <a:solidFill>
                  <a:schemeClr val="bg1"/>
                </a:solidFill>
              </a:rPr>
              <a:t>5&gt; if </a:t>
            </a:r>
            <a:r>
              <a:rPr lang="ko-KR" altLang="en-US" sz="4400" b="1" dirty="0">
                <a:solidFill>
                  <a:schemeClr val="bg1"/>
                </a:solidFill>
              </a:rPr>
              <a:t>생략 도치 </a:t>
            </a:r>
            <a:r>
              <a:rPr lang="en-US" altLang="ko-KR" sz="4400" b="1" dirty="0">
                <a:solidFill>
                  <a:schemeClr val="bg1"/>
                </a:solidFill>
              </a:rPr>
              <a:t>(</a:t>
            </a:r>
            <a:r>
              <a:rPr lang="ko-KR" altLang="en-US" sz="4400" b="1" dirty="0">
                <a:solidFill>
                  <a:schemeClr val="bg1"/>
                </a:solidFill>
              </a:rPr>
              <a:t>종속절 도치</a:t>
            </a:r>
            <a:r>
              <a:rPr lang="en-US" altLang="ko-KR" sz="4400" b="1" dirty="0">
                <a:solidFill>
                  <a:schemeClr val="bg1"/>
                </a:solidFill>
              </a:rPr>
              <a:t>) 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altLang="ko-KR" sz="4400" b="1" dirty="0" smtClean="0">
                <a:solidFill>
                  <a:schemeClr val="bg1"/>
                </a:solidFill>
              </a:rPr>
              <a:t>(</a:t>
            </a:r>
            <a:r>
              <a:rPr lang="en-US" altLang="ko-KR" sz="4400" b="1" dirty="0">
                <a:solidFill>
                  <a:schemeClr val="bg1"/>
                </a:solidFill>
              </a:rPr>
              <a:t>If </a:t>
            </a:r>
            <a:r>
              <a:rPr lang="ko-KR" altLang="en-US" sz="4400" b="1" dirty="0">
                <a:solidFill>
                  <a:schemeClr val="bg1"/>
                </a:solidFill>
              </a:rPr>
              <a:t>생략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)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동사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+ </a:t>
            </a:r>
            <a:r>
              <a:rPr lang="en-US" altLang="ko-KR" sz="4400" b="1" dirty="0">
                <a:solidFill>
                  <a:schemeClr val="bg1"/>
                </a:solidFill>
              </a:rPr>
              <a:t>S + ~ , S + </a:t>
            </a:r>
            <a:r>
              <a:rPr lang="ko-KR" altLang="en-US" sz="4400" b="1" dirty="0">
                <a:solidFill>
                  <a:schemeClr val="bg1"/>
                </a:solidFill>
              </a:rPr>
              <a:t>조동사의 과거 </a:t>
            </a:r>
            <a:r>
              <a:rPr lang="en-US" altLang="ko-KR" sz="4400" b="1" dirty="0">
                <a:solidFill>
                  <a:schemeClr val="bg1"/>
                </a:solidFill>
              </a:rPr>
              <a:t>+ </a:t>
            </a:r>
            <a:r>
              <a:rPr lang="ko-KR" altLang="en-US" sz="4400" b="1" dirty="0">
                <a:solidFill>
                  <a:schemeClr val="bg1"/>
                </a:solidFill>
              </a:rPr>
              <a:t>동사들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-"/>
            </a:pPr>
            <a:endParaRPr lang="ko-KR" altLang="en-US" sz="4400" dirty="0">
              <a:solidFill>
                <a:schemeClr val="bg1"/>
              </a:solidFill>
            </a:endParaRPr>
          </a:p>
          <a:p>
            <a:r>
              <a:rPr lang="en-US" altLang="ko-KR" sz="4400" b="1" dirty="0" smtClean="0">
                <a:solidFill>
                  <a:schemeClr val="bg1"/>
                </a:solidFill>
              </a:rPr>
              <a:t>6</a:t>
            </a:r>
            <a:r>
              <a:rPr lang="en-US" altLang="ko-KR" sz="4400" b="1" dirty="0">
                <a:solidFill>
                  <a:schemeClr val="bg1"/>
                </a:solidFill>
              </a:rPr>
              <a:t>&gt; </a:t>
            </a:r>
            <a:r>
              <a:rPr lang="ko-KR" altLang="en-US" sz="4400" b="1" dirty="0">
                <a:solidFill>
                  <a:schemeClr val="bg1"/>
                </a:solidFill>
              </a:rPr>
              <a:t>축약 도치 </a:t>
            </a:r>
            <a:r>
              <a:rPr lang="en-US" altLang="ko-KR" sz="4400" b="1" dirty="0">
                <a:solidFill>
                  <a:schemeClr val="bg1"/>
                </a:solidFill>
              </a:rPr>
              <a:t>(</a:t>
            </a:r>
            <a:r>
              <a:rPr lang="ko-KR" altLang="en-US" sz="4400" b="1" dirty="0">
                <a:solidFill>
                  <a:schemeClr val="bg1"/>
                </a:solidFill>
              </a:rPr>
              <a:t>이때 동사는 모두 </a:t>
            </a:r>
            <a:r>
              <a:rPr lang="ko-KR" altLang="en-US" sz="4400" b="1" u="sng" dirty="0">
                <a:solidFill>
                  <a:schemeClr val="bg1"/>
                </a:solidFill>
              </a:rPr>
              <a:t>대동사</a:t>
            </a:r>
            <a:r>
              <a:rPr lang="en-US" altLang="ko-KR" sz="4400" b="1" dirty="0">
                <a:solidFill>
                  <a:schemeClr val="bg1"/>
                </a:solidFill>
              </a:rPr>
              <a:t>)</a:t>
            </a:r>
            <a:endParaRPr lang="ko-KR" altLang="en-US" sz="4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altLang="ko-KR" sz="4400" b="1" dirty="0" smtClean="0">
                <a:solidFill>
                  <a:schemeClr val="bg1"/>
                </a:solidFill>
              </a:rPr>
              <a:t>So, As,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Than</a:t>
            </a:r>
          </a:p>
          <a:p>
            <a:pPr>
              <a:buFontTx/>
              <a:buChar char="-"/>
            </a:pPr>
            <a:endParaRPr lang="en-US" altLang="ko-KR" sz="4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4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4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4400" b="1" dirty="0" smtClean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934</Words>
  <Application>Microsoft Office PowerPoint</Application>
  <PresentationFormat>화면 슬라이드 쇼(4:3)</PresentationFormat>
  <Paragraphs>197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  4강 주의할 독해 요소들      오르비 강사 신성균 </vt:lpstr>
      <vt:lpstr>  1. to 부정사가 진목적어로 사용되는 경우  생각, 말, 인식, 사역, 지각 동사는  목적어로  to를 사용하지 않는다.  (5형식 또는 that 의 형태로 사용가능)   단 몇몇 단어들은 목적어 자리에 가목적어 it 을 사용하고 to 를 문장 뒤로 보내어서 사용.   ex) make, consider, consider, think, believe </vt:lpstr>
      <vt:lpstr>  Fire could make living in the cave easier. (O)  Fire could make to live in the cave easier.(X)  Fire could make it easier to live in the cave. (O)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20110207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Fire could make living in the cave easier. (O)  Fire could make to live in the cave easier.(X)  Fire could make it easier to live in the cave. (O) </dc:title>
  <dc:creator>yyj</dc:creator>
  <cp:lastModifiedBy>unilogo</cp:lastModifiedBy>
  <cp:revision>14</cp:revision>
  <dcterms:created xsi:type="dcterms:W3CDTF">2014-02-11T18:02:11Z</dcterms:created>
  <dcterms:modified xsi:type="dcterms:W3CDTF">2014-03-05T08:52:53Z</dcterms:modified>
</cp:coreProperties>
</file>